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autoCompressPictures="0">
  <p:sldMasterIdLst>
    <p:sldMasterId id="2147483648" r:id="rId1"/>
  </p:sldMasterIdLst>
  <p:notesMasterIdLst>
    <p:notesMasterId r:id="rId11"/>
  </p:notesMasterIdLst>
  <p:handoutMasterIdLst>
    <p:handoutMasterId r:id="rId12"/>
  </p:handoutMasterIdLst>
  <p:sldIdLst>
    <p:sldId id="464" r:id="rId2"/>
    <p:sldId id="465" r:id="rId3"/>
    <p:sldId id="494" r:id="rId4"/>
    <p:sldId id="495" r:id="rId5"/>
    <p:sldId id="489" r:id="rId6"/>
    <p:sldId id="496" r:id="rId7"/>
    <p:sldId id="491" r:id="rId8"/>
    <p:sldId id="497" r:id="rId9"/>
    <p:sldId id="498" r:id="rId10"/>
  </p:sldIdLst>
  <p:sldSz cx="9144000" cy="6858000" type="screen4x3"/>
  <p:notesSz cx="6805613" cy="9944100"/>
  <p:defaultTextStyle>
    <a:defPPr>
      <a:defRPr lang="en-GB"/>
    </a:defPPr>
    <a:lvl1pPr algn="l" rtl="0" eaLnBrk="0" fontAlgn="base" hangingPunct="0">
      <a:spcBef>
        <a:spcPct val="0"/>
      </a:spcBef>
      <a:spcAft>
        <a:spcPct val="0"/>
      </a:spcAft>
      <a:defRPr sz="2400" kern="1200">
        <a:solidFill>
          <a:schemeClr val="tx1"/>
        </a:solidFill>
        <a:latin typeface="Arial" panose="020B060402020209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9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9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9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9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9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9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9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9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il McConville" initials="P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213B"/>
    <a:srgbClr val="3A5667"/>
    <a:srgbClr val="5B651B"/>
    <a:srgbClr val="210A2F"/>
    <a:srgbClr val="005C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46C9EC-D688-449E-809A-354DBE7FD3A6}" v="4" dt="2024-04-22T09:26:13.366"/>
  </p1510:revLst>
</p1510:revInfo>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30" autoAdjust="0"/>
    <p:restoredTop sz="86505" autoAdjust="0"/>
  </p:normalViewPr>
  <p:slideViewPr>
    <p:cSldViewPr>
      <p:cViewPr varScale="1">
        <p:scale>
          <a:sx n="80" d="100"/>
          <a:sy n="80" d="100"/>
        </p:scale>
        <p:origin x="1334"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4" d="100"/>
          <a:sy n="44" d="100"/>
        </p:scale>
        <p:origin x="278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McConville" userId="cf5a5582e366fda4" providerId="LiveId" clId="{0B46C9EC-D688-449E-809A-354DBE7FD3A6}"/>
    <pc:docChg chg="undo custSel modSld">
      <pc:chgData name="Phil McConville" userId="cf5a5582e366fda4" providerId="LiveId" clId="{0B46C9EC-D688-449E-809A-354DBE7FD3A6}" dt="2024-04-22T09:34:25.780" v="418" actId="20577"/>
      <pc:docMkLst>
        <pc:docMk/>
      </pc:docMkLst>
      <pc:sldChg chg="modSp mod">
        <pc:chgData name="Phil McConville" userId="cf5a5582e366fda4" providerId="LiveId" clId="{0B46C9EC-D688-449E-809A-354DBE7FD3A6}" dt="2024-04-22T09:14:26.371" v="10" actId="20577"/>
        <pc:sldMkLst>
          <pc:docMk/>
          <pc:sldMk cId="1734829837" sldId="489"/>
        </pc:sldMkLst>
        <pc:spChg chg="mod">
          <ac:chgData name="Phil McConville" userId="cf5a5582e366fda4" providerId="LiveId" clId="{0B46C9EC-D688-449E-809A-354DBE7FD3A6}" dt="2024-04-22T09:14:26.371" v="10" actId="20577"/>
          <ac:spMkLst>
            <pc:docMk/>
            <pc:sldMk cId="1734829837" sldId="489"/>
            <ac:spMk id="3" creationId="{83C9832F-252F-4FC1-9173-0E2C5BCDE1EE}"/>
          </ac:spMkLst>
        </pc:spChg>
      </pc:sldChg>
      <pc:sldChg chg="modSp mod">
        <pc:chgData name="Phil McConville" userId="cf5a5582e366fda4" providerId="LiveId" clId="{0B46C9EC-D688-449E-809A-354DBE7FD3A6}" dt="2024-04-22T09:20:47.955" v="79" actId="6549"/>
        <pc:sldMkLst>
          <pc:docMk/>
          <pc:sldMk cId="971565304" sldId="491"/>
        </pc:sldMkLst>
        <pc:spChg chg="mod">
          <ac:chgData name="Phil McConville" userId="cf5a5582e366fda4" providerId="LiveId" clId="{0B46C9EC-D688-449E-809A-354DBE7FD3A6}" dt="2024-04-22T09:20:47.955" v="79" actId="6549"/>
          <ac:spMkLst>
            <pc:docMk/>
            <pc:sldMk cId="971565304" sldId="491"/>
            <ac:spMk id="3" creationId="{83C9832F-252F-4FC1-9173-0E2C5BCDE1EE}"/>
          </ac:spMkLst>
        </pc:spChg>
      </pc:sldChg>
      <pc:sldChg chg="modSp mod">
        <pc:chgData name="Phil McConville" userId="cf5a5582e366fda4" providerId="LiveId" clId="{0B46C9EC-D688-449E-809A-354DBE7FD3A6}" dt="2024-04-22T09:13:49.388" v="7" actId="20577"/>
        <pc:sldMkLst>
          <pc:docMk/>
          <pc:sldMk cId="2938443752" sldId="495"/>
        </pc:sldMkLst>
        <pc:spChg chg="mod">
          <ac:chgData name="Phil McConville" userId="cf5a5582e366fda4" providerId="LiveId" clId="{0B46C9EC-D688-449E-809A-354DBE7FD3A6}" dt="2024-04-22T09:13:49.388" v="7" actId="20577"/>
          <ac:spMkLst>
            <pc:docMk/>
            <pc:sldMk cId="2938443752" sldId="495"/>
            <ac:spMk id="6" creationId="{853DB353-CB12-9A47-0A53-D33FCAD20C61}"/>
          </ac:spMkLst>
        </pc:spChg>
      </pc:sldChg>
      <pc:sldChg chg="modSp mod">
        <pc:chgData name="Phil McConville" userId="cf5a5582e366fda4" providerId="LiveId" clId="{0B46C9EC-D688-449E-809A-354DBE7FD3A6}" dt="2024-04-22T09:34:25.780" v="418" actId="20577"/>
        <pc:sldMkLst>
          <pc:docMk/>
          <pc:sldMk cId="3783042037" sldId="496"/>
        </pc:sldMkLst>
        <pc:spChg chg="mod">
          <ac:chgData name="Phil McConville" userId="cf5a5582e366fda4" providerId="LiveId" clId="{0B46C9EC-D688-449E-809A-354DBE7FD3A6}" dt="2024-04-22T09:34:25.780" v="418" actId="20577"/>
          <ac:spMkLst>
            <pc:docMk/>
            <pc:sldMk cId="3783042037" sldId="496"/>
            <ac:spMk id="3" creationId="{83C9832F-252F-4FC1-9173-0E2C5BCDE1EE}"/>
          </ac:spMkLst>
        </pc:spChg>
      </pc:sldChg>
      <pc:sldChg chg="modSp mod">
        <pc:chgData name="Phil McConville" userId="cf5a5582e366fda4" providerId="LiveId" clId="{0B46C9EC-D688-449E-809A-354DBE7FD3A6}" dt="2024-04-22T09:26:19.462" v="155" actId="207"/>
        <pc:sldMkLst>
          <pc:docMk/>
          <pc:sldMk cId="1933033010" sldId="497"/>
        </pc:sldMkLst>
        <pc:spChg chg="mod">
          <ac:chgData name="Phil McConville" userId="cf5a5582e366fda4" providerId="LiveId" clId="{0B46C9EC-D688-449E-809A-354DBE7FD3A6}" dt="2024-04-22T09:26:13.366" v="154" actId="1035"/>
          <ac:spMkLst>
            <pc:docMk/>
            <pc:sldMk cId="1933033010" sldId="497"/>
            <ac:spMk id="2" creationId="{11325767-6B47-4495-2E57-D10751227DFF}"/>
          </ac:spMkLst>
        </pc:spChg>
        <pc:spChg chg="mod">
          <ac:chgData name="Phil McConville" userId="cf5a5582e366fda4" providerId="LiveId" clId="{0B46C9EC-D688-449E-809A-354DBE7FD3A6}" dt="2024-04-22T09:26:19.462" v="155" actId="207"/>
          <ac:spMkLst>
            <pc:docMk/>
            <pc:sldMk cId="1933033010" sldId="497"/>
            <ac:spMk id="3" creationId="{83C9832F-252F-4FC1-9173-0E2C5BCDE1EE}"/>
          </ac:spMkLst>
        </pc:spChg>
      </pc:sldChg>
      <pc:sldChg chg="modSp mod">
        <pc:chgData name="Phil McConville" userId="cf5a5582e366fda4" providerId="LiveId" clId="{0B46C9EC-D688-449E-809A-354DBE7FD3A6}" dt="2024-04-22T09:30:11.456" v="166" actId="33524"/>
        <pc:sldMkLst>
          <pc:docMk/>
          <pc:sldMk cId="2853035878" sldId="498"/>
        </pc:sldMkLst>
        <pc:spChg chg="mod">
          <ac:chgData name="Phil McConville" userId="cf5a5582e366fda4" providerId="LiveId" clId="{0B46C9EC-D688-449E-809A-354DBE7FD3A6}" dt="2024-04-22T09:30:11.456" v="166" actId="33524"/>
          <ac:spMkLst>
            <pc:docMk/>
            <pc:sldMk cId="2853035878" sldId="498"/>
            <ac:spMk id="3" creationId="{83C9832F-252F-4FC1-9173-0E2C5BCDE1E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224ED4C-5E1E-1CAA-EA7B-FC5F41649C84}"/>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B92F490-3EE9-67C5-8DF1-BFD21B8E0CF9}"/>
              </a:ext>
            </a:extLst>
          </p:cNvPr>
          <p:cNvSpPr>
            <a:spLocks noGrp="1"/>
          </p:cNvSpPr>
          <p:nvPr>
            <p:ph type="dt" sz="quarter" idx="1"/>
          </p:nvPr>
        </p:nvSpPr>
        <p:spPr>
          <a:xfrm>
            <a:off x="3854450" y="0"/>
            <a:ext cx="2949575" cy="498475"/>
          </a:xfrm>
          <a:prstGeom prst="rect">
            <a:avLst/>
          </a:prstGeom>
        </p:spPr>
        <p:txBody>
          <a:bodyPr vert="horz" lIns="91440" tIns="45720" rIns="91440" bIns="45720" rtlCol="0"/>
          <a:lstStyle>
            <a:lvl1pPr algn="r">
              <a:defRPr sz="1200"/>
            </a:lvl1pPr>
          </a:lstStyle>
          <a:p>
            <a:fld id="{1E3CD159-ED1D-4C4B-9F5A-999A8F24A1F8}" type="datetimeFigureOut">
              <a:rPr lang="en-GB" smtClean="0"/>
              <a:t>22/04/2024</a:t>
            </a:fld>
            <a:endParaRPr lang="en-GB"/>
          </a:p>
        </p:txBody>
      </p:sp>
      <p:sp>
        <p:nvSpPr>
          <p:cNvPr id="4" name="Footer Placeholder 3">
            <a:extLst>
              <a:ext uri="{FF2B5EF4-FFF2-40B4-BE49-F238E27FC236}">
                <a16:creationId xmlns:a16="http://schemas.microsoft.com/office/drawing/2014/main" id="{A93B282D-AAF5-C5D4-6CE8-B4B03668C51A}"/>
              </a:ext>
            </a:extLst>
          </p:cNvPr>
          <p:cNvSpPr>
            <a:spLocks noGrp="1"/>
          </p:cNvSpPr>
          <p:nvPr>
            <p:ph type="ftr" sz="quarter" idx="2"/>
          </p:nvPr>
        </p:nvSpPr>
        <p:spPr>
          <a:xfrm>
            <a:off x="0" y="9445625"/>
            <a:ext cx="2949575"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A712AC7-7581-88C1-521A-3A9D63DCADFE}"/>
              </a:ext>
            </a:extLst>
          </p:cNvPr>
          <p:cNvSpPr>
            <a:spLocks noGrp="1"/>
          </p:cNvSpPr>
          <p:nvPr>
            <p:ph type="sldNum" sz="quarter" idx="3"/>
          </p:nvPr>
        </p:nvSpPr>
        <p:spPr>
          <a:xfrm>
            <a:off x="3854450" y="9445625"/>
            <a:ext cx="2949575" cy="498475"/>
          </a:xfrm>
          <a:prstGeom prst="rect">
            <a:avLst/>
          </a:prstGeom>
        </p:spPr>
        <p:txBody>
          <a:bodyPr vert="horz" lIns="91440" tIns="45720" rIns="91440" bIns="45720" rtlCol="0" anchor="b"/>
          <a:lstStyle>
            <a:lvl1pPr algn="r">
              <a:defRPr sz="1200"/>
            </a:lvl1pPr>
          </a:lstStyle>
          <a:p>
            <a:fld id="{143EFDF2-6AB8-458C-BA52-5D21C1B8BA60}" type="slidenum">
              <a:rPr lang="en-GB" smtClean="0"/>
              <a:t>‹#›</a:t>
            </a:fld>
            <a:endParaRPr lang="en-GB"/>
          </a:p>
        </p:txBody>
      </p:sp>
    </p:spTree>
    <p:extLst>
      <p:ext uri="{BB962C8B-B14F-4D97-AF65-F5344CB8AC3E}">
        <p14:creationId xmlns:p14="http://schemas.microsoft.com/office/powerpoint/2010/main" val="938113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3"/>
          </a:xfrm>
          <a:prstGeom prst="rect">
            <a:avLst/>
          </a:prstGeom>
        </p:spPr>
        <p:txBody>
          <a:bodyPr vert="horz" lIns="92579" tIns="46289" rIns="92579" bIns="46289" rtlCol="0"/>
          <a:lstStyle>
            <a:lvl1pPr algn="l">
              <a:defRPr sz="1200"/>
            </a:lvl1pPr>
          </a:lstStyle>
          <a:p>
            <a:endParaRPr lang="en-GB"/>
          </a:p>
        </p:txBody>
      </p:sp>
      <p:sp>
        <p:nvSpPr>
          <p:cNvPr id="3" name="Date Placeholder 2"/>
          <p:cNvSpPr>
            <a:spLocks noGrp="1"/>
          </p:cNvSpPr>
          <p:nvPr>
            <p:ph type="dt" idx="1"/>
          </p:nvPr>
        </p:nvSpPr>
        <p:spPr>
          <a:xfrm>
            <a:off x="3854940" y="0"/>
            <a:ext cx="2949099" cy="498933"/>
          </a:xfrm>
          <a:prstGeom prst="rect">
            <a:avLst/>
          </a:prstGeom>
        </p:spPr>
        <p:txBody>
          <a:bodyPr vert="horz" lIns="92579" tIns="46289" rIns="92579" bIns="46289" rtlCol="0"/>
          <a:lstStyle>
            <a:lvl1pPr algn="r">
              <a:defRPr sz="1200"/>
            </a:lvl1pPr>
          </a:lstStyle>
          <a:p>
            <a:fld id="{0C5EBD42-F12B-4DD8-AF6F-EE15AB8E586A}" type="datetimeFigureOut">
              <a:rPr lang="en-GB" smtClean="0"/>
              <a:t>22/04/2024</a:t>
            </a:fld>
            <a:endParaRPr lang="en-GB"/>
          </a:p>
        </p:txBody>
      </p:sp>
      <p:sp>
        <p:nvSpPr>
          <p:cNvPr id="4" name="Slide Image Placeholder 3"/>
          <p:cNvSpPr>
            <a:spLocks noGrp="1" noRot="1" noChangeAspect="1"/>
          </p:cNvSpPr>
          <p:nvPr>
            <p:ph type="sldImg" idx="2"/>
          </p:nvPr>
        </p:nvSpPr>
        <p:spPr>
          <a:xfrm>
            <a:off x="1166813" y="1243013"/>
            <a:ext cx="4471987" cy="3355975"/>
          </a:xfrm>
          <a:prstGeom prst="rect">
            <a:avLst/>
          </a:prstGeom>
          <a:noFill/>
          <a:ln w="12700">
            <a:solidFill>
              <a:prstClr val="black"/>
            </a:solidFill>
          </a:ln>
        </p:spPr>
        <p:txBody>
          <a:bodyPr vert="horz" lIns="92579" tIns="46289" rIns="92579" bIns="46289" rtlCol="0" anchor="ctr"/>
          <a:lstStyle/>
          <a:p>
            <a:endParaRPr lang="en-GB"/>
          </a:p>
        </p:txBody>
      </p:sp>
      <p:sp>
        <p:nvSpPr>
          <p:cNvPr id="5" name="Notes Placeholder 4"/>
          <p:cNvSpPr>
            <a:spLocks noGrp="1"/>
          </p:cNvSpPr>
          <p:nvPr>
            <p:ph type="body" sz="quarter" idx="3"/>
          </p:nvPr>
        </p:nvSpPr>
        <p:spPr>
          <a:xfrm>
            <a:off x="680562" y="4785600"/>
            <a:ext cx="5444490" cy="3915489"/>
          </a:xfrm>
          <a:prstGeom prst="rect">
            <a:avLst/>
          </a:prstGeom>
        </p:spPr>
        <p:txBody>
          <a:bodyPr vert="horz" lIns="92579" tIns="46289" rIns="92579" bIns="462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172"/>
            <a:ext cx="2949099" cy="498931"/>
          </a:xfrm>
          <a:prstGeom prst="rect">
            <a:avLst/>
          </a:prstGeom>
        </p:spPr>
        <p:txBody>
          <a:bodyPr vert="horz" lIns="92579" tIns="46289" rIns="92579" bIns="46289" rtlCol="0" anchor="b"/>
          <a:lstStyle>
            <a:lvl1pPr algn="l">
              <a:defRPr sz="1200"/>
            </a:lvl1pPr>
          </a:lstStyle>
          <a:p>
            <a:endParaRPr lang="en-GB"/>
          </a:p>
        </p:txBody>
      </p:sp>
      <p:sp>
        <p:nvSpPr>
          <p:cNvPr id="7" name="Slide Number Placeholder 6"/>
          <p:cNvSpPr>
            <a:spLocks noGrp="1"/>
          </p:cNvSpPr>
          <p:nvPr>
            <p:ph type="sldNum" sz="quarter" idx="5"/>
          </p:nvPr>
        </p:nvSpPr>
        <p:spPr>
          <a:xfrm>
            <a:off x="3854940" y="9445172"/>
            <a:ext cx="2949099" cy="498931"/>
          </a:xfrm>
          <a:prstGeom prst="rect">
            <a:avLst/>
          </a:prstGeom>
        </p:spPr>
        <p:txBody>
          <a:bodyPr vert="horz" lIns="92579" tIns="46289" rIns="92579" bIns="46289" rtlCol="0" anchor="b"/>
          <a:lstStyle>
            <a:lvl1pPr algn="r">
              <a:defRPr sz="1200"/>
            </a:lvl1pPr>
          </a:lstStyle>
          <a:p>
            <a:fld id="{8D33B87A-943E-4D4A-A721-A7A95A0402B3}"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a:t>The local audit crisis in England</a:t>
            </a:r>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4F0976E8-105A-4EC3-9243-0E843AE114A8}" type="slidenum">
              <a:rPr lang="en-GB" altLang="en-US"/>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a:t>The local audit crisis in England</a:t>
            </a:r>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BDA3B71D-7208-4456-98E3-500C0B005D22}" type="slidenum">
              <a:rPr lang="en-GB" altLang="en-US"/>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The local audit crisis in England</a:t>
            </a:r>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54385704-E737-4B6C-A562-D454E6C90758}" type="slidenum">
              <a:rPr lang="en-GB" altLang="en-US"/>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The local audit crisis in England</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36273F4C-625B-4AC0-AF96-7C91DF37C7D7}" type="slidenum">
              <a:rPr lang="en-GB" altLang="en-US"/>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The local audit crisis in England</a:t>
            </a:r>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3E5F7E4A-F834-42F2-A1BA-2246750617F0}" type="slidenum">
              <a:rPr lang="en-GB" altLang="en-US"/>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380999" y="2194152"/>
            <a:ext cx="411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2209800"/>
            <a:ext cx="411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The local audit crisis in England</a:t>
            </a:r>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E76ACFEA-8A01-46EA-BE82-328746B35962}" type="slidenum">
              <a:rPr lang="en-GB" altLang="en-US"/>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The local audit crisis in England</a:t>
            </a:r>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EC7D0A06-90E1-47F0-BA54-8903CADABC7C}" type="slidenum">
              <a:rPr lang="en-GB" altLang="en-US"/>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The local audit crisis in England</a:t>
            </a:r>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49673B9E-7B78-4E80-9186-0019033D7CFC}" type="slidenum">
              <a:rPr lang="en-GB" altLang="en-US"/>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1447800"/>
            <a:ext cx="838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GB" altLang="en-US"/>
              <a:t>Click to edit Master title style</a:t>
            </a:r>
          </a:p>
        </p:txBody>
      </p:sp>
      <p:sp>
        <p:nvSpPr>
          <p:cNvPr id="1027" name="Rectangle 3"/>
          <p:cNvSpPr>
            <a:spLocks noGrp="1" noChangeArrowheads="1"/>
          </p:cNvSpPr>
          <p:nvPr>
            <p:ph type="body" idx="1"/>
          </p:nvPr>
        </p:nvSpPr>
        <p:spPr bwMode="auto">
          <a:xfrm>
            <a:off x="381000" y="2209800"/>
            <a:ext cx="8382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p:cNvSpPr>
            <a:spLocks noGrp="1" noChangeArrowheads="1"/>
          </p:cNvSpPr>
          <p:nvPr>
            <p:ph type="dt" sz="half" idx="2"/>
          </p:nvPr>
        </p:nvSpPr>
        <p:spPr bwMode="auto">
          <a:xfrm>
            <a:off x="380999" y="6356176"/>
            <a:ext cx="3902969" cy="457200"/>
          </a:xfrm>
          <a:prstGeom prst="rect">
            <a:avLst/>
          </a:prstGeom>
          <a:noFill/>
          <a:ln w="9525">
            <a:noFill/>
            <a:miter lim="800000"/>
          </a:ln>
        </p:spPr>
        <p:txBody>
          <a:bodyPr vert="horz" wrap="square" lIns="91440" tIns="45720" rIns="91440" bIns="45720" numCol="1" anchor="t" anchorCtr="0" compatLnSpc="1"/>
          <a:lstStyle>
            <a:lvl1pPr>
              <a:defRPr sz="1400">
                <a:solidFill>
                  <a:schemeClr val="tx1"/>
                </a:solidFill>
                <a:latin typeface="+mj-lt"/>
                <a:ea typeface="ＭＳ Ｐゴシック" panose="020B0600070205080204" pitchFamily="34" charset="-128"/>
                <a:cs typeface="ＭＳ Ｐゴシック" panose="020B0600070205080204" pitchFamily="34" charset="-128"/>
              </a:defRPr>
            </a:lvl1pPr>
          </a:lstStyle>
          <a:p>
            <a:pPr>
              <a:defRPr/>
            </a:pPr>
            <a:r>
              <a:rPr lang="en-US"/>
              <a:t>The local audit crisis in England</a:t>
            </a:r>
            <a:endParaRPr lang="en-US" dirty="0"/>
          </a:p>
        </p:txBody>
      </p:sp>
      <p:sp>
        <p:nvSpPr>
          <p:cNvPr id="1029" name="Rectangle 5"/>
          <p:cNvSpPr>
            <a:spLocks noGrp="1" noChangeArrowheads="1"/>
          </p:cNvSpPr>
          <p:nvPr>
            <p:ph type="ftr" sz="quarter" idx="3"/>
          </p:nvPr>
        </p:nvSpPr>
        <p:spPr bwMode="auto">
          <a:xfrm>
            <a:off x="2843808" y="5623152"/>
            <a:ext cx="3352800" cy="457200"/>
          </a:xfrm>
          <a:prstGeom prst="rect">
            <a:avLst/>
          </a:prstGeom>
          <a:noFill/>
          <a:ln w="9525">
            <a:noFill/>
            <a:miter lim="800000"/>
          </a:ln>
        </p:spPr>
        <p:txBody>
          <a:bodyPr vert="horz" wrap="square" lIns="91440" tIns="45720" rIns="91440" bIns="45720" numCol="1" anchor="t" anchorCtr="0" compatLnSpc="1"/>
          <a:lstStyle>
            <a:lvl1pPr algn="ctr">
              <a:defRPr sz="1400">
                <a:solidFill>
                  <a:srgbClr val="3A5667"/>
                </a:solidFill>
                <a:latin typeface="Arial" panose="020B0604020202090204" pitchFamily="34" charset="0"/>
                <a:ea typeface="ＭＳ Ｐゴシック" panose="020B0600070205080204" pitchFamily="34" charset="-128"/>
                <a:cs typeface="ＭＳ Ｐゴシック" panose="020B0600070205080204" pitchFamily="34" charset="-128"/>
              </a:defRPr>
            </a:lvl1pPr>
          </a:lstStyle>
          <a:p>
            <a:pPr>
              <a:defRPr/>
            </a:pPr>
            <a:endParaRPr lang="en-US"/>
          </a:p>
        </p:txBody>
      </p:sp>
      <p:sp>
        <p:nvSpPr>
          <p:cNvPr id="1030" name="Rectangle 6"/>
          <p:cNvSpPr>
            <a:spLocks noGrp="1" noChangeArrowheads="1"/>
          </p:cNvSpPr>
          <p:nvPr>
            <p:ph type="sldNum" sz="quarter" idx="4"/>
          </p:nvPr>
        </p:nvSpPr>
        <p:spPr bwMode="auto">
          <a:xfrm>
            <a:off x="6948264" y="5373216"/>
            <a:ext cx="1905000" cy="457200"/>
          </a:xfrm>
          <a:prstGeom prst="rect">
            <a:avLst/>
          </a:prstGeom>
          <a:noFill/>
          <a:ln w="9525">
            <a:noFill/>
            <a:miter lim="800000"/>
          </a:ln>
        </p:spPr>
        <p:txBody>
          <a:bodyPr vert="horz" wrap="square" lIns="91440" tIns="45720" rIns="91440" bIns="45720" numCol="1" anchor="t" anchorCtr="0" compatLnSpc="1"/>
          <a:lstStyle>
            <a:lvl1pPr algn="r">
              <a:defRPr sz="1400" smtClean="0">
                <a:solidFill>
                  <a:srgbClr val="3A5667"/>
                </a:solidFill>
              </a:defRPr>
            </a:lvl1pPr>
          </a:lstStyle>
          <a:p>
            <a:pPr>
              <a:defRPr/>
            </a:pPr>
            <a:fld id="{ACB4E74B-2671-47F2-85C4-599DBEE53A7D}" type="slidenum">
              <a:rPr lang="en-GB" altLang="en-US"/>
              <a:t>‹#›</a:t>
            </a:fld>
            <a:endParaRPr lang="en-GB" altLang="en-US" dirty="0"/>
          </a:p>
        </p:txBody>
      </p:sp>
      <p:sp>
        <p:nvSpPr>
          <p:cNvPr id="3" name="TextBox 2"/>
          <p:cNvSpPr txBox="1"/>
          <p:nvPr userDrawn="1"/>
        </p:nvSpPr>
        <p:spPr>
          <a:xfrm>
            <a:off x="4427984" y="6356176"/>
            <a:ext cx="4335016" cy="307777"/>
          </a:xfrm>
          <a:prstGeom prst="rect">
            <a:avLst/>
          </a:prstGeom>
          <a:noFill/>
        </p:spPr>
        <p:txBody>
          <a:bodyPr wrap="square" rtlCol="0">
            <a:spAutoFit/>
          </a:bodyPr>
          <a:lstStyle/>
          <a:p>
            <a:pPr algn="r"/>
            <a:r>
              <a:rPr lang="en-GB" sz="1400" dirty="0"/>
              <a:t>Public Policy Exchange, 23-04-24 - Slide </a:t>
            </a:r>
            <a:fld id="{0F44980F-A03E-42C3-9188-1A3DA63D24E2}" type="slidenum">
              <a:rPr lang="en-GB" sz="1400" smtClean="0"/>
              <a:t>‹#›</a:t>
            </a:fld>
            <a:r>
              <a:rPr lang="en-GB" sz="1400" dirty="0"/>
              <a:t> of 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sldNum="0" hdr="0" ftr="0"/>
  <p:txStyles>
    <p:titleStyle>
      <a:lvl1pPr algn="l" rtl="0" eaLnBrk="0" fontAlgn="base" hangingPunct="0">
        <a:spcBef>
          <a:spcPct val="0"/>
        </a:spcBef>
        <a:spcAft>
          <a:spcPct val="0"/>
        </a:spcAft>
        <a:defRPr sz="2800" b="1">
          <a:solidFill>
            <a:srgbClr val="3A5667"/>
          </a:solidFill>
          <a:latin typeface="+mj-lt"/>
          <a:ea typeface="+mj-ea"/>
          <a:cs typeface="+mj-cs"/>
        </a:defRPr>
      </a:lvl1pPr>
      <a:lvl2pPr algn="l" rtl="0" eaLnBrk="0" fontAlgn="base" hangingPunct="0">
        <a:spcBef>
          <a:spcPct val="0"/>
        </a:spcBef>
        <a:spcAft>
          <a:spcPct val="0"/>
        </a:spcAft>
        <a:defRPr sz="2800" b="1">
          <a:solidFill>
            <a:srgbClr val="3A5667"/>
          </a:solidFill>
          <a:latin typeface="Arial" panose="020B0604020202090204" pitchFamily="34" charset="0"/>
          <a:ea typeface="ＭＳ Ｐゴシック" panose="020B0600070205080204" pitchFamily="34" charset="-128"/>
          <a:cs typeface="ＭＳ Ｐゴシック" panose="020B0600070205080204" pitchFamily="34" charset="-128"/>
        </a:defRPr>
      </a:lvl2pPr>
      <a:lvl3pPr algn="l" rtl="0" eaLnBrk="0" fontAlgn="base" hangingPunct="0">
        <a:spcBef>
          <a:spcPct val="0"/>
        </a:spcBef>
        <a:spcAft>
          <a:spcPct val="0"/>
        </a:spcAft>
        <a:defRPr sz="2800" b="1">
          <a:solidFill>
            <a:srgbClr val="3A5667"/>
          </a:solidFill>
          <a:latin typeface="Arial" panose="020B0604020202090204" pitchFamily="34" charset="0"/>
          <a:ea typeface="ＭＳ Ｐゴシック" panose="020B0600070205080204" pitchFamily="34" charset="-128"/>
          <a:cs typeface="ＭＳ Ｐゴシック" panose="020B0600070205080204" pitchFamily="34" charset="-128"/>
        </a:defRPr>
      </a:lvl3pPr>
      <a:lvl4pPr algn="l" rtl="0" eaLnBrk="0" fontAlgn="base" hangingPunct="0">
        <a:spcBef>
          <a:spcPct val="0"/>
        </a:spcBef>
        <a:spcAft>
          <a:spcPct val="0"/>
        </a:spcAft>
        <a:defRPr sz="2800" b="1">
          <a:solidFill>
            <a:srgbClr val="3A5667"/>
          </a:solidFill>
          <a:latin typeface="Arial" panose="020B0604020202090204" pitchFamily="34" charset="0"/>
          <a:ea typeface="ＭＳ Ｐゴシック" panose="020B0600070205080204" pitchFamily="34" charset="-128"/>
          <a:cs typeface="ＭＳ Ｐゴシック" panose="020B0600070205080204" pitchFamily="34" charset="-128"/>
        </a:defRPr>
      </a:lvl4pPr>
      <a:lvl5pPr algn="l" rtl="0" eaLnBrk="0" fontAlgn="base" hangingPunct="0">
        <a:spcBef>
          <a:spcPct val="0"/>
        </a:spcBef>
        <a:spcAft>
          <a:spcPct val="0"/>
        </a:spcAft>
        <a:defRPr sz="2800" b="1">
          <a:solidFill>
            <a:srgbClr val="3A5667"/>
          </a:solidFill>
          <a:latin typeface="Arial" panose="020B0604020202090204" pitchFamily="34" charset="0"/>
          <a:ea typeface="ＭＳ Ｐゴシック" panose="020B0600070205080204" pitchFamily="34" charset="-128"/>
          <a:cs typeface="ＭＳ Ｐゴシック" panose="020B0600070205080204" pitchFamily="34" charset="-128"/>
        </a:defRPr>
      </a:lvl5pPr>
      <a:lvl6pPr marL="457200" algn="l" rtl="0" eaLnBrk="1" fontAlgn="base" hangingPunct="1">
        <a:spcBef>
          <a:spcPct val="0"/>
        </a:spcBef>
        <a:spcAft>
          <a:spcPct val="0"/>
        </a:spcAft>
        <a:defRPr sz="2800" b="1">
          <a:solidFill>
            <a:srgbClr val="00213B"/>
          </a:solidFill>
          <a:latin typeface="Arial" panose="020B0604020202090204" pitchFamily="34" charset="0"/>
          <a:ea typeface="ＭＳ Ｐゴシック" panose="020B0600070205080204" pitchFamily="34" charset="-128"/>
          <a:cs typeface="ＭＳ Ｐゴシック" panose="020B0600070205080204" pitchFamily="34" charset="-128"/>
        </a:defRPr>
      </a:lvl6pPr>
      <a:lvl7pPr marL="914400" algn="l" rtl="0" eaLnBrk="1" fontAlgn="base" hangingPunct="1">
        <a:spcBef>
          <a:spcPct val="0"/>
        </a:spcBef>
        <a:spcAft>
          <a:spcPct val="0"/>
        </a:spcAft>
        <a:defRPr sz="2800" b="1">
          <a:solidFill>
            <a:srgbClr val="00213B"/>
          </a:solidFill>
          <a:latin typeface="Arial" panose="020B0604020202090204" pitchFamily="34" charset="0"/>
          <a:ea typeface="ＭＳ Ｐゴシック" panose="020B0600070205080204" pitchFamily="34" charset="-128"/>
          <a:cs typeface="ＭＳ Ｐゴシック" panose="020B0600070205080204" pitchFamily="34" charset="-128"/>
        </a:defRPr>
      </a:lvl7pPr>
      <a:lvl8pPr marL="1371600" algn="l" rtl="0" eaLnBrk="1" fontAlgn="base" hangingPunct="1">
        <a:spcBef>
          <a:spcPct val="0"/>
        </a:spcBef>
        <a:spcAft>
          <a:spcPct val="0"/>
        </a:spcAft>
        <a:defRPr sz="2800" b="1">
          <a:solidFill>
            <a:srgbClr val="00213B"/>
          </a:solidFill>
          <a:latin typeface="Arial" panose="020B0604020202090204" pitchFamily="34" charset="0"/>
          <a:ea typeface="ＭＳ Ｐゴシック" panose="020B0600070205080204" pitchFamily="34" charset="-128"/>
          <a:cs typeface="ＭＳ Ｐゴシック" panose="020B0600070205080204" pitchFamily="34" charset="-128"/>
        </a:defRPr>
      </a:lvl8pPr>
      <a:lvl9pPr marL="1828800" algn="l" rtl="0" eaLnBrk="1" fontAlgn="base" hangingPunct="1">
        <a:spcBef>
          <a:spcPct val="0"/>
        </a:spcBef>
        <a:spcAft>
          <a:spcPct val="0"/>
        </a:spcAft>
        <a:defRPr sz="2800" b="1">
          <a:solidFill>
            <a:srgbClr val="00213B"/>
          </a:solidFill>
          <a:latin typeface="Arial" panose="020B0604020202090204" pitchFamily="34" charset="0"/>
          <a:ea typeface="ＭＳ Ｐゴシック" panose="020B0600070205080204" pitchFamily="34" charset="-128"/>
          <a:cs typeface="ＭＳ Ｐゴシック" panose="020B0600070205080204" pitchFamily="34" charset="-128"/>
        </a:defRPr>
      </a:lvl9pPr>
    </p:titleStyle>
    <p:bodyStyle>
      <a:lvl1pPr marL="342900" indent="-342900" algn="l" rtl="0" eaLnBrk="0" fontAlgn="base" hangingPunct="0">
        <a:spcBef>
          <a:spcPct val="20000"/>
        </a:spcBef>
        <a:spcAft>
          <a:spcPct val="0"/>
        </a:spcAft>
        <a:buChar char="•"/>
        <a:defRPr sz="2400">
          <a:solidFill>
            <a:srgbClr val="3A5667"/>
          </a:solidFill>
          <a:latin typeface="+mn-lt"/>
          <a:ea typeface="+mn-ea"/>
          <a:cs typeface="+mn-cs"/>
        </a:defRPr>
      </a:lvl1pPr>
      <a:lvl2pPr marL="742950" indent="-285750" algn="l" rtl="0" eaLnBrk="0" fontAlgn="base" hangingPunct="0">
        <a:spcBef>
          <a:spcPct val="20000"/>
        </a:spcBef>
        <a:spcAft>
          <a:spcPct val="0"/>
        </a:spcAft>
        <a:buChar char="–"/>
        <a:defRPr sz="2000">
          <a:solidFill>
            <a:srgbClr val="3A5667"/>
          </a:solidFill>
          <a:latin typeface="+mn-lt"/>
          <a:ea typeface="+mn-ea"/>
        </a:defRPr>
      </a:lvl2pPr>
      <a:lvl3pPr marL="1143000" indent="-228600" algn="l" rtl="0" eaLnBrk="0" fontAlgn="base" hangingPunct="0">
        <a:spcBef>
          <a:spcPct val="20000"/>
        </a:spcBef>
        <a:spcAft>
          <a:spcPct val="0"/>
        </a:spcAft>
        <a:buChar char="•"/>
        <a:defRPr b="1">
          <a:solidFill>
            <a:srgbClr val="3A5667"/>
          </a:solidFill>
          <a:latin typeface="+mn-lt"/>
          <a:ea typeface="+mn-ea"/>
        </a:defRPr>
      </a:lvl3pPr>
      <a:lvl4pPr marL="1600200" indent="-228600" algn="l" rtl="0" eaLnBrk="0" fontAlgn="base" hangingPunct="0">
        <a:spcBef>
          <a:spcPct val="20000"/>
        </a:spcBef>
        <a:spcAft>
          <a:spcPct val="0"/>
        </a:spcAft>
        <a:buChar char="–"/>
        <a:defRPr>
          <a:solidFill>
            <a:srgbClr val="3A5667"/>
          </a:solidFill>
          <a:latin typeface="+mn-lt"/>
          <a:ea typeface="+mn-ea"/>
        </a:defRPr>
      </a:lvl4pPr>
      <a:lvl5pPr marL="2057400" indent="-228600" algn="l" rtl="0" eaLnBrk="0" fontAlgn="base" hangingPunct="0">
        <a:spcBef>
          <a:spcPct val="20000"/>
        </a:spcBef>
        <a:spcAft>
          <a:spcPct val="0"/>
        </a:spcAft>
        <a:buChar char="»"/>
        <a:defRPr sz="1600">
          <a:solidFill>
            <a:srgbClr val="3A5667"/>
          </a:solidFill>
          <a:latin typeface="+mn-lt"/>
          <a:ea typeface="+mn-ea"/>
        </a:defRPr>
      </a:lvl5pPr>
      <a:lvl6pPr marL="2514600" indent="-228600" algn="l" rtl="0" eaLnBrk="1" fontAlgn="base" hangingPunct="1">
        <a:spcBef>
          <a:spcPct val="20000"/>
        </a:spcBef>
        <a:spcAft>
          <a:spcPct val="0"/>
        </a:spcAft>
        <a:buChar char="»"/>
        <a:defRPr sz="1600">
          <a:solidFill>
            <a:srgbClr val="00213B"/>
          </a:solidFill>
          <a:latin typeface="+mn-lt"/>
          <a:ea typeface="+mn-ea"/>
        </a:defRPr>
      </a:lvl6pPr>
      <a:lvl7pPr marL="2971800" indent="-228600" algn="l" rtl="0" eaLnBrk="1" fontAlgn="base" hangingPunct="1">
        <a:spcBef>
          <a:spcPct val="20000"/>
        </a:spcBef>
        <a:spcAft>
          <a:spcPct val="0"/>
        </a:spcAft>
        <a:buChar char="»"/>
        <a:defRPr sz="1600">
          <a:solidFill>
            <a:srgbClr val="00213B"/>
          </a:solidFill>
          <a:latin typeface="+mn-lt"/>
          <a:ea typeface="+mn-ea"/>
        </a:defRPr>
      </a:lvl7pPr>
      <a:lvl8pPr marL="3429000" indent="-228600" algn="l" rtl="0" eaLnBrk="1" fontAlgn="base" hangingPunct="1">
        <a:spcBef>
          <a:spcPct val="20000"/>
        </a:spcBef>
        <a:spcAft>
          <a:spcPct val="0"/>
        </a:spcAft>
        <a:buChar char="»"/>
        <a:defRPr sz="1600">
          <a:solidFill>
            <a:srgbClr val="00213B"/>
          </a:solidFill>
          <a:latin typeface="+mn-lt"/>
          <a:ea typeface="+mn-ea"/>
        </a:defRPr>
      </a:lvl8pPr>
      <a:lvl9pPr marL="3886200" indent="-228600" algn="l" rtl="0" eaLnBrk="1" fontAlgn="base" hangingPunct="1">
        <a:spcBef>
          <a:spcPct val="20000"/>
        </a:spcBef>
        <a:spcAft>
          <a:spcPct val="0"/>
        </a:spcAft>
        <a:buChar char="»"/>
        <a:defRPr sz="1600">
          <a:solidFill>
            <a:srgbClr val="00213B"/>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vid.heald@glasgow.ac.uk"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davidheald.com/publications/PMM%20local%20audit%20crisis%202023.pdf" TargetMode="External"/><Relationship Id="rId2" Type="http://schemas.openxmlformats.org/officeDocument/2006/relationships/hyperlink" Target="https://www.davidheald.com/publications/auditee.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descr="PPTsky.jpg"/>
          <p:cNvPicPr>
            <a:picLocks noChangeAspect="1"/>
          </p:cNvPicPr>
          <p:nvPr/>
        </p:nvPicPr>
        <p:blipFill>
          <a:blip r:embed="rId2">
            <a:extLst>
              <a:ext uri="{28A0092B-C50C-407E-A947-70E740481C1C}">
                <a14:useLocalDpi xmlns:a14="http://schemas.microsoft.com/office/drawing/2010/main" val="0"/>
              </a:ext>
            </a:extLst>
          </a:blip>
          <a:srcRect l="7169" t="2911" r="6810"/>
          <a:stretch>
            <a:fillRect/>
          </a:stretch>
        </p:blipFill>
        <p:spPr bwMode="auto">
          <a:xfrm>
            <a:off x="36512" y="-10795"/>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ctrTitle"/>
          </p:nvPr>
        </p:nvSpPr>
        <p:spPr>
          <a:xfrm>
            <a:off x="177528" y="2122337"/>
            <a:ext cx="7212458" cy="584775"/>
          </a:xfrm>
        </p:spPr>
        <p:txBody>
          <a:bodyPr wrap="square">
            <a:spAutoFit/>
          </a:bodyPr>
          <a:lstStyle/>
          <a:p>
            <a:r>
              <a:rPr lang="en-GB" sz="3200" dirty="0">
                <a:effectLst/>
                <a:ea typeface="Aptos" panose="020B0004020202020204" pitchFamily="34" charset="0"/>
                <a:cs typeface="Arial" panose="020B0604020202020204" pitchFamily="34" charset="0"/>
              </a:rPr>
              <a:t>The Local Audit Crisis in England </a:t>
            </a:r>
            <a:endParaRPr lang="en-GB" sz="3200" dirty="0">
              <a:solidFill>
                <a:schemeClr val="tx1"/>
              </a:solidFill>
              <a:cs typeface="Arial" panose="020B0604020202020204" pitchFamily="34" charset="0"/>
            </a:endParaRPr>
          </a:p>
        </p:txBody>
      </p:sp>
      <p:sp>
        <p:nvSpPr>
          <p:cNvPr id="2052" name="Rectangle 3"/>
          <p:cNvSpPr>
            <a:spLocks noGrp="1" noChangeArrowheads="1"/>
          </p:cNvSpPr>
          <p:nvPr>
            <p:ph type="subTitle" idx="1"/>
          </p:nvPr>
        </p:nvSpPr>
        <p:spPr>
          <a:xfrm>
            <a:off x="177528" y="4141538"/>
            <a:ext cx="5662183" cy="1066800"/>
          </a:xfrm>
        </p:spPr>
        <p:txBody>
          <a:bodyPr/>
          <a:lstStyle/>
          <a:p>
            <a:pPr algn="l" eaLnBrk="1" hangingPunct="1"/>
            <a:r>
              <a:rPr lang="en-US" altLang="en-US" sz="1800" b="1" dirty="0">
                <a:solidFill>
                  <a:schemeClr val="tx1"/>
                </a:solidFill>
              </a:rPr>
              <a:t>David Heald </a:t>
            </a:r>
            <a:r>
              <a:rPr lang="en-US" altLang="en-US" sz="1800" dirty="0">
                <a:solidFill>
                  <a:schemeClr val="tx1"/>
                </a:solidFill>
              </a:rPr>
              <a:t>(</a:t>
            </a:r>
            <a:r>
              <a:rPr lang="en-US" altLang="en-US" sz="1800" b="1" dirty="0">
                <a:solidFill>
                  <a:schemeClr val="tx1"/>
                </a:solidFill>
                <a:hlinkClick r:id="rId3"/>
              </a:rPr>
              <a:t>david.heald@glasgow.ac.uk</a:t>
            </a:r>
            <a:r>
              <a:rPr lang="en-US" altLang="en-US" sz="1800" dirty="0">
                <a:solidFill>
                  <a:schemeClr val="tx1"/>
                </a:solidFill>
              </a:rPr>
              <a:t>)</a:t>
            </a:r>
          </a:p>
          <a:p>
            <a:pPr algn="l" eaLnBrk="1" hangingPunct="1"/>
            <a:r>
              <a:rPr lang="en-US" altLang="en-US" sz="1800" b="1" dirty="0">
                <a:solidFill>
                  <a:schemeClr val="tx1"/>
                </a:solidFill>
              </a:rPr>
              <a:t>www.davidheald.com</a:t>
            </a:r>
          </a:p>
        </p:txBody>
      </p:sp>
      <p:sp>
        <p:nvSpPr>
          <p:cNvPr id="2053" name="Rectangle 12"/>
          <p:cNvSpPr>
            <a:spLocks noChangeArrowheads="1"/>
          </p:cNvSpPr>
          <p:nvPr/>
        </p:nvSpPr>
        <p:spPr bwMode="auto">
          <a:xfrm>
            <a:off x="0" y="0"/>
            <a:ext cx="9144000" cy="1381125"/>
          </a:xfrm>
          <a:prstGeom prst="rect">
            <a:avLst/>
          </a:prstGeom>
          <a:solidFill>
            <a:srgbClr val="3A5667"/>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2400">
                <a:solidFill>
                  <a:srgbClr val="3A5667"/>
                </a:solidFill>
                <a:latin typeface="Arial" panose="020B0604020202090204" pitchFamily="34" charset="0"/>
                <a:ea typeface="ＭＳ Ｐゴシック" panose="020B0600070205080204" pitchFamily="34" charset="-128"/>
              </a:defRPr>
            </a:lvl1pPr>
            <a:lvl2pPr marL="37931725" indent="-37474525">
              <a:spcBef>
                <a:spcPct val="20000"/>
              </a:spcBef>
              <a:buChar char="–"/>
              <a:defRPr sz="2000">
                <a:solidFill>
                  <a:srgbClr val="3A5667"/>
                </a:solidFill>
                <a:latin typeface="Arial" panose="020B0604020202090204" pitchFamily="34" charset="0"/>
                <a:ea typeface="ＭＳ Ｐゴシック" panose="020B0600070205080204" pitchFamily="34" charset="-128"/>
              </a:defRPr>
            </a:lvl2pPr>
            <a:lvl3pPr marL="1143000" indent="-228600">
              <a:spcBef>
                <a:spcPct val="20000"/>
              </a:spcBef>
              <a:buChar char="•"/>
              <a:defRPr b="1">
                <a:solidFill>
                  <a:srgbClr val="3A5667"/>
                </a:solidFill>
                <a:latin typeface="Arial" panose="020B0604020202090204" pitchFamily="34" charset="0"/>
                <a:ea typeface="ＭＳ Ｐゴシック" panose="020B0600070205080204" pitchFamily="34" charset="-128"/>
              </a:defRPr>
            </a:lvl3pPr>
            <a:lvl4pPr marL="1600200" indent="-228600">
              <a:spcBef>
                <a:spcPct val="20000"/>
              </a:spcBef>
              <a:buChar char="–"/>
              <a:defRPr>
                <a:solidFill>
                  <a:srgbClr val="3A5667"/>
                </a:solidFill>
                <a:latin typeface="Arial" panose="020B0604020202090204" pitchFamily="34" charset="0"/>
                <a:ea typeface="ＭＳ Ｐゴシック" panose="020B0600070205080204" pitchFamily="34" charset="-128"/>
              </a:defRPr>
            </a:lvl4pPr>
            <a:lvl5pPr marL="2057400" indent="-228600">
              <a:spcBef>
                <a:spcPct val="20000"/>
              </a:spcBef>
              <a:buChar char="»"/>
              <a:defRPr sz="1600">
                <a:solidFill>
                  <a:srgbClr val="3A5667"/>
                </a:solidFill>
                <a:latin typeface="Arial" panose="020B060402020209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rgbClr val="3A5667"/>
                </a:solidFill>
                <a:latin typeface="Arial" panose="020B060402020209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rgbClr val="3A5667"/>
                </a:solidFill>
                <a:latin typeface="Arial" panose="020B060402020209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rgbClr val="3A5667"/>
                </a:solidFill>
                <a:latin typeface="Arial" panose="020B060402020209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rgbClr val="3A5667"/>
                </a:solidFill>
                <a:latin typeface="Arial" panose="020B0604020202090204" pitchFamily="34" charset="0"/>
                <a:ea typeface="ＭＳ Ｐゴシック" panose="020B0600070205080204" pitchFamily="34" charset="-128"/>
              </a:defRPr>
            </a:lvl9pPr>
          </a:lstStyle>
          <a:p>
            <a:pPr eaLnBrk="1" hangingPunct="1">
              <a:spcBef>
                <a:spcPct val="0"/>
              </a:spcBef>
              <a:buFontTx/>
              <a:buNone/>
            </a:pPr>
            <a:endParaRPr lang="en-US" altLang="en-US" sz="1400">
              <a:solidFill>
                <a:srgbClr val="210A2F"/>
              </a:solidFill>
              <a:cs typeface="Arial" panose="020B0604020202090204" pitchFamily="34" charset="0"/>
            </a:endParaRPr>
          </a:p>
        </p:txBody>
      </p:sp>
      <p:pic>
        <p:nvPicPr>
          <p:cNvPr id="2054" name="Picture 7" descr="ASmithbusiness_keyline.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95288" y="404813"/>
            <a:ext cx="3951287"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77528" y="2976665"/>
            <a:ext cx="6860632" cy="1200329"/>
          </a:xfrm>
          <a:prstGeom prst="rect">
            <a:avLst/>
          </a:prstGeom>
          <a:noFill/>
        </p:spPr>
        <p:txBody>
          <a:bodyPr wrap="square" rtlCol="0">
            <a:spAutoFit/>
          </a:bodyPr>
          <a:lstStyle/>
          <a:p>
            <a:r>
              <a:rPr lang="en-GB" sz="1800" b="1" dirty="0">
                <a:latin typeface="+mj-lt"/>
              </a:rPr>
              <a:t>Presentation at the Public Policy Exchange webinar on </a:t>
            </a:r>
            <a:r>
              <a:rPr lang="en-GB" sz="1800" b="1" i="1" dirty="0">
                <a:effectLst/>
                <a:latin typeface="+mj-lt"/>
                <a:ea typeface="Aptos" panose="020B0004020202020204" pitchFamily="34" charset="0"/>
              </a:rPr>
              <a:t>Stabilising Local Government Finances: Securing a Viable Long-Term Funding Model</a:t>
            </a:r>
            <a:r>
              <a:rPr lang="en-GB" sz="1800" b="1" dirty="0">
                <a:latin typeface="+mj-lt"/>
              </a:rPr>
              <a:t>, held online on 23 April 2024</a:t>
            </a:r>
          </a:p>
          <a:p>
            <a:pPr algn="l"/>
            <a:endParaRPr lang="en-GB" sz="1800" b="0" i="0" u="none" strike="noStrike" baseline="0" dirty="0">
              <a:solidFill>
                <a:srgbClr val="000000"/>
              </a:solidFill>
              <a:latin typeface="Garamond" panose="02020404030301010803"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5767-6B47-4495-2E57-D10751227DFF}"/>
              </a:ext>
            </a:extLst>
          </p:cNvPr>
          <p:cNvSpPr>
            <a:spLocks noGrp="1"/>
          </p:cNvSpPr>
          <p:nvPr>
            <p:ph type="title"/>
          </p:nvPr>
        </p:nvSpPr>
        <p:spPr>
          <a:xfrm>
            <a:off x="380999" y="44624"/>
            <a:ext cx="8382000" cy="685800"/>
          </a:xfrm>
        </p:spPr>
        <p:txBody>
          <a:bodyPr/>
          <a:lstStyle/>
          <a:p>
            <a:pPr algn="ctr"/>
            <a:r>
              <a:rPr lang="en-GB" dirty="0">
                <a:solidFill>
                  <a:schemeClr val="tx1"/>
                </a:solidFill>
              </a:rPr>
              <a:t>Questions to think about during presentation</a:t>
            </a:r>
          </a:p>
        </p:txBody>
      </p:sp>
      <p:sp>
        <p:nvSpPr>
          <p:cNvPr id="3" name="Content Placeholder 2">
            <a:extLst>
              <a:ext uri="{FF2B5EF4-FFF2-40B4-BE49-F238E27FC236}">
                <a16:creationId xmlns:a16="http://schemas.microsoft.com/office/drawing/2014/main" id="{83C9832F-252F-4FC1-9173-0E2C5BCDE1EE}"/>
              </a:ext>
            </a:extLst>
          </p:cNvPr>
          <p:cNvSpPr>
            <a:spLocks noGrp="1"/>
          </p:cNvSpPr>
          <p:nvPr>
            <p:ph idx="1"/>
          </p:nvPr>
        </p:nvSpPr>
        <p:spPr>
          <a:xfrm>
            <a:off x="380999" y="620688"/>
            <a:ext cx="8382000" cy="5735488"/>
          </a:xfrm>
        </p:spPr>
        <p:txBody>
          <a:bodyPr/>
          <a:lstStyle/>
          <a:p>
            <a:pPr>
              <a:buFont typeface="+mj-lt"/>
              <a:buAutoNum type="arabicParenR"/>
            </a:pPr>
            <a:endParaRPr lang="en-GB" sz="1800" dirty="0">
              <a:solidFill>
                <a:schemeClr val="tx1"/>
              </a:solidFill>
            </a:endParaRPr>
          </a:p>
          <a:p>
            <a:pPr>
              <a:buFont typeface="+mj-lt"/>
              <a:buAutoNum type="arabicParenR"/>
            </a:pPr>
            <a:r>
              <a:rPr lang="en-GB" sz="1800" dirty="0">
                <a:solidFill>
                  <a:schemeClr val="tx1"/>
                </a:solidFill>
              </a:rPr>
              <a:t>Why do Scotland, Wales and Northern Ireland not have a local audit backlog?</a:t>
            </a:r>
          </a:p>
          <a:p>
            <a:pPr>
              <a:buFont typeface="+mj-lt"/>
              <a:buAutoNum type="arabicParenR"/>
            </a:pPr>
            <a:r>
              <a:rPr lang="en-GB" sz="1800" dirty="0">
                <a:solidFill>
                  <a:schemeClr val="tx1"/>
                </a:solidFill>
              </a:rPr>
              <a:t>To what extent is the English problem about a lack of capacity in local authorities for timely accounts preparation, due to the accounting becoming more complicated and/or due to the loss of capacity due to austerity? </a:t>
            </a:r>
          </a:p>
          <a:p>
            <a:pPr>
              <a:buFont typeface="+mj-lt"/>
              <a:buAutoNum type="arabicParenR"/>
            </a:pPr>
            <a:r>
              <a:rPr lang="en-GB" sz="1800" dirty="0">
                <a:solidFill>
                  <a:schemeClr val="tx1"/>
                </a:solidFill>
              </a:rPr>
              <a:t>How will the media and the public interpret a huge number of qualified and disclaimed accounts when the backstop proposals are implemented? Will local authorities get the blame?</a:t>
            </a:r>
          </a:p>
          <a:p>
            <a:pPr>
              <a:buFont typeface="+mj-lt"/>
              <a:buAutoNum type="arabicParenR"/>
            </a:pPr>
            <a:endParaRPr lang="en-GB" sz="1800" dirty="0">
              <a:solidFill>
                <a:schemeClr val="tx1"/>
              </a:solidFill>
            </a:endParaRPr>
          </a:p>
          <a:p>
            <a:pPr marL="0" indent="0">
              <a:buNone/>
            </a:pPr>
            <a:r>
              <a:rPr lang="en-GB" sz="1800" dirty="0">
                <a:solidFill>
                  <a:schemeClr val="tx1"/>
                </a:solidFill>
              </a:rPr>
              <a:t>Resources that might be found useful:</a:t>
            </a:r>
          </a:p>
          <a:p>
            <a:pPr marL="0" indent="0">
              <a:buNone/>
            </a:pPr>
            <a:r>
              <a:rPr lang="en-GB" sz="1800" dirty="0">
                <a:solidFill>
                  <a:schemeClr val="tx1"/>
                </a:solidFill>
                <a:hlinkClick r:id="rId2"/>
              </a:rPr>
              <a:t>2013 article </a:t>
            </a:r>
            <a:r>
              <a:rPr lang="en-GB" sz="1800" dirty="0">
                <a:solidFill>
                  <a:schemeClr val="tx1"/>
                </a:solidFill>
              </a:rPr>
              <a:t>in </a:t>
            </a:r>
            <a:r>
              <a:rPr lang="en-GB" sz="1800" i="1" dirty="0">
                <a:solidFill>
                  <a:schemeClr val="tx1"/>
                </a:solidFill>
              </a:rPr>
              <a:t>Financial Management &amp; Accountability </a:t>
            </a:r>
            <a:r>
              <a:rPr lang="en-GB" sz="1800" dirty="0">
                <a:solidFill>
                  <a:schemeClr val="tx1"/>
                </a:solidFill>
              </a:rPr>
              <a:t>on the Audit Commission’s Use of Resources Assessment</a:t>
            </a:r>
          </a:p>
          <a:p>
            <a:pPr marL="0" indent="0">
              <a:buNone/>
            </a:pPr>
            <a:r>
              <a:rPr lang="en-GB" sz="1800" dirty="0">
                <a:solidFill>
                  <a:schemeClr val="tx1"/>
                </a:solidFill>
                <a:hlinkClick r:id="rId3"/>
              </a:rPr>
              <a:t>2023 article </a:t>
            </a:r>
            <a:r>
              <a:rPr lang="en-GB" sz="1800" dirty="0">
                <a:solidFill>
                  <a:schemeClr val="tx1"/>
                </a:solidFill>
              </a:rPr>
              <a:t>in </a:t>
            </a:r>
            <a:r>
              <a:rPr lang="en-GB" sz="1800" i="1" dirty="0">
                <a:solidFill>
                  <a:schemeClr val="tx1"/>
                </a:solidFill>
              </a:rPr>
              <a:t>Public Money &amp; Management </a:t>
            </a:r>
            <a:r>
              <a:rPr lang="en-GB" sz="1800" dirty="0">
                <a:solidFill>
                  <a:schemeClr val="tx1"/>
                </a:solidFill>
              </a:rPr>
              <a:t>on the local audit crisis in England</a:t>
            </a:r>
          </a:p>
          <a:p>
            <a:pPr marL="0" indent="0">
              <a:buNone/>
            </a:pPr>
            <a:endParaRPr lang="en-GB" sz="1800" dirty="0">
              <a:solidFill>
                <a:schemeClr val="tx1"/>
              </a:solidFill>
            </a:endParaRPr>
          </a:p>
          <a:p>
            <a:pPr marL="0" indent="0">
              <a:buNone/>
            </a:pPr>
            <a:r>
              <a:rPr lang="en-GB" sz="1800" dirty="0">
                <a:solidFill>
                  <a:schemeClr val="tx1"/>
                </a:solidFill>
              </a:rPr>
              <a:t>If 10% of local authority accounts are late, that is a problem for them and their auditors. When 99% of accounts are late, it is a system-wide problem with dissipated ownership</a:t>
            </a:r>
          </a:p>
        </p:txBody>
      </p:sp>
      <p:sp>
        <p:nvSpPr>
          <p:cNvPr id="4" name="Date Placeholder 3">
            <a:extLst>
              <a:ext uri="{FF2B5EF4-FFF2-40B4-BE49-F238E27FC236}">
                <a16:creationId xmlns:a16="http://schemas.microsoft.com/office/drawing/2014/main" id="{EAE6CF53-C679-C991-0B66-34B5F55EEA7D}"/>
              </a:ext>
            </a:extLst>
          </p:cNvPr>
          <p:cNvSpPr>
            <a:spLocks noGrp="1"/>
          </p:cNvSpPr>
          <p:nvPr>
            <p:ph type="dt" sz="half" idx="10"/>
          </p:nvPr>
        </p:nvSpPr>
        <p:spPr/>
        <p:txBody>
          <a:bodyPr/>
          <a:lstStyle/>
          <a:p>
            <a:pPr>
              <a:defRPr/>
            </a:pPr>
            <a:r>
              <a:rPr lang="en-US" dirty="0"/>
              <a:t>The local audit crisis in England</a:t>
            </a:r>
          </a:p>
        </p:txBody>
      </p:sp>
    </p:spTree>
    <p:extLst>
      <p:ext uri="{BB962C8B-B14F-4D97-AF65-F5344CB8AC3E}">
        <p14:creationId xmlns:p14="http://schemas.microsoft.com/office/powerpoint/2010/main" val="3771002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317CB07-412F-09D9-2BF5-A8ABD946CE39}"/>
              </a:ext>
            </a:extLst>
          </p:cNvPr>
          <p:cNvSpPr>
            <a:spLocks noGrp="1"/>
          </p:cNvSpPr>
          <p:nvPr>
            <p:ph type="title"/>
          </p:nvPr>
        </p:nvSpPr>
        <p:spPr>
          <a:xfrm>
            <a:off x="380999" y="44624"/>
            <a:ext cx="8382000" cy="685800"/>
          </a:xfrm>
        </p:spPr>
        <p:txBody>
          <a:bodyPr/>
          <a:lstStyle/>
          <a:p>
            <a:pPr algn="ctr"/>
            <a:r>
              <a:rPr lang="en-GB" dirty="0">
                <a:solidFill>
                  <a:schemeClr val="tx1"/>
                </a:solidFill>
              </a:rPr>
              <a:t>Causes (1)</a:t>
            </a:r>
          </a:p>
        </p:txBody>
      </p:sp>
      <p:sp>
        <p:nvSpPr>
          <p:cNvPr id="11" name="Content Placeholder 2">
            <a:extLst>
              <a:ext uri="{FF2B5EF4-FFF2-40B4-BE49-F238E27FC236}">
                <a16:creationId xmlns:a16="http://schemas.microsoft.com/office/drawing/2014/main" id="{994636F2-7986-F4A3-A1F0-E303776C1DDC}"/>
              </a:ext>
            </a:extLst>
          </p:cNvPr>
          <p:cNvSpPr>
            <a:spLocks noGrp="1"/>
          </p:cNvSpPr>
          <p:nvPr>
            <p:ph idx="1"/>
          </p:nvPr>
        </p:nvSpPr>
        <p:spPr>
          <a:xfrm>
            <a:off x="381000" y="620688"/>
            <a:ext cx="8382000" cy="5735488"/>
          </a:xfrm>
        </p:spPr>
        <p:txBody>
          <a:bodyPr/>
          <a:lstStyle/>
          <a:p>
            <a:pPr>
              <a:spcBef>
                <a:spcPts val="0"/>
              </a:spcBef>
              <a:spcAft>
                <a:spcPts val="300"/>
              </a:spcAft>
            </a:pPr>
            <a:r>
              <a:rPr lang="en-GB" sz="2000" dirty="0">
                <a:solidFill>
                  <a:schemeClr val="tx1"/>
                </a:solidFill>
              </a:rPr>
              <a:t>The differentiating factor between England and the devolved nations is the abolition of the Audit Commission, announced in August 2010. The Audit Commission had lost its stakeholders who mostly either applauded or remained silent</a:t>
            </a:r>
          </a:p>
          <a:p>
            <a:pPr>
              <a:spcBef>
                <a:spcPts val="0"/>
              </a:spcBef>
              <a:spcAft>
                <a:spcPts val="300"/>
              </a:spcAft>
            </a:pPr>
            <a:r>
              <a:rPr lang="en-GB" sz="2000" dirty="0">
                <a:solidFill>
                  <a:schemeClr val="tx1"/>
                </a:solidFill>
              </a:rPr>
              <a:t>With hindsight, the most serious damage came from the abolition of District Audit, then a component of the Audit Commission but which had been established in 1844</a:t>
            </a:r>
          </a:p>
          <a:p>
            <a:pPr>
              <a:spcBef>
                <a:spcPts val="0"/>
              </a:spcBef>
              <a:spcAft>
                <a:spcPts val="300"/>
              </a:spcAft>
            </a:pPr>
            <a:r>
              <a:rPr lang="en-GB" sz="2000" dirty="0">
                <a:solidFill>
                  <a:schemeClr val="tx1"/>
                </a:solidFill>
              </a:rPr>
              <a:t>The objective of the 2010 decision was to reduce audit costs and it was claimed that ‘armchair auditors’ would step into the breach. Audit cost reduction was achieved, with spectacular consequences such as reckless investments by some local authorities and the current system-wide audit backlog</a:t>
            </a:r>
          </a:p>
          <a:p>
            <a:pPr>
              <a:spcBef>
                <a:spcPts val="0"/>
              </a:spcBef>
              <a:spcAft>
                <a:spcPts val="300"/>
              </a:spcAft>
            </a:pPr>
            <a:r>
              <a:rPr lang="en-GB" sz="2000" dirty="0">
                <a:solidFill>
                  <a:schemeClr val="tx1"/>
                </a:solidFill>
              </a:rPr>
              <a:t>The public sector experiences great difficulties with procurement across the board. Governments cannot force private firms to bid for contracts which are unprofitable or just too much trouble. If the private auditors of English local authorities are not fulfilling their contracts, the implied threat of market exit constrains what government can do to enforce contracts </a:t>
            </a:r>
          </a:p>
          <a:p>
            <a:pPr>
              <a:spcBef>
                <a:spcPts val="0"/>
              </a:spcBef>
              <a:spcAft>
                <a:spcPts val="300"/>
              </a:spcAft>
            </a:pPr>
            <a:endParaRPr lang="en-GB" sz="1600" dirty="0">
              <a:solidFill>
                <a:schemeClr val="tx1"/>
              </a:solidFill>
            </a:endParaRPr>
          </a:p>
          <a:p>
            <a:pPr>
              <a:spcBef>
                <a:spcPts val="0"/>
              </a:spcBef>
              <a:spcAft>
                <a:spcPts val="600"/>
              </a:spcAft>
            </a:pPr>
            <a:r>
              <a:rPr lang="en-GB" sz="1700" dirty="0">
                <a:solidFill>
                  <a:schemeClr val="tx1"/>
                </a:solidFill>
              </a:rPr>
              <a:t> </a:t>
            </a:r>
          </a:p>
          <a:p>
            <a:endParaRPr lang="en-GB" sz="1800" dirty="0">
              <a:solidFill>
                <a:schemeClr val="tx1"/>
              </a:solidFill>
            </a:endParaRPr>
          </a:p>
          <a:p>
            <a:endParaRPr lang="en-GB" sz="1800" dirty="0">
              <a:solidFill>
                <a:schemeClr val="tx1"/>
              </a:solidFill>
            </a:endParaRPr>
          </a:p>
        </p:txBody>
      </p:sp>
      <p:sp>
        <p:nvSpPr>
          <p:cNvPr id="12" name="Date Placeholder 3">
            <a:extLst>
              <a:ext uri="{FF2B5EF4-FFF2-40B4-BE49-F238E27FC236}">
                <a16:creationId xmlns:a16="http://schemas.microsoft.com/office/drawing/2014/main" id="{441F12F8-B039-2358-9CAC-DE664B5A1A4A}"/>
              </a:ext>
            </a:extLst>
          </p:cNvPr>
          <p:cNvSpPr>
            <a:spLocks noGrp="1"/>
          </p:cNvSpPr>
          <p:nvPr>
            <p:ph type="dt" sz="half" idx="10"/>
          </p:nvPr>
        </p:nvSpPr>
        <p:spPr>
          <a:xfrm>
            <a:off x="380999" y="6356176"/>
            <a:ext cx="3902969" cy="457200"/>
          </a:xfrm>
        </p:spPr>
        <p:txBody>
          <a:bodyPr/>
          <a:lstStyle/>
          <a:p>
            <a:pPr>
              <a:defRPr/>
            </a:pPr>
            <a:r>
              <a:rPr lang="en-US"/>
              <a:t>The local audit crisis in England</a:t>
            </a:r>
            <a:endParaRPr lang="en-US" dirty="0"/>
          </a:p>
        </p:txBody>
      </p:sp>
    </p:spTree>
    <p:extLst>
      <p:ext uri="{BB962C8B-B14F-4D97-AF65-F5344CB8AC3E}">
        <p14:creationId xmlns:p14="http://schemas.microsoft.com/office/powerpoint/2010/main" val="268021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0625275-33DD-0320-577E-0727AB5050C2}"/>
              </a:ext>
            </a:extLst>
          </p:cNvPr>
          <p:cNvSpPr>
            <a:spLocks noGrp="1"/>
          </p:cNvSpPr>
          <p:nvPr>
            <p:ph type="title"/>
          </p:nvPr>
        </p:nvSpPr>
        <p:spPr>
          <a:xfrm>
            <a:off x="380999" y="44624"/>
            <a:ext cx="8382000" cy="685800"/>
          </a:xfrm>
        </p:spPr>
        <p:txBody>
          <a:bodyPr/>
          <a:lstStyle/>
          <a:p>
            <a:pPr algn="ctr"/>
            <a:r>
              <a:rPr lang="en-GB" dirty="0">
                <a:solidFill>
                  <a:schemeClr val="tx1"/>
                </a:solidFill>
              </a:rPr>
              <a:t>Causes (2)</a:t>
            </a:r>
          </a:p>
        </p:txBody>
      </p:sp>
      <p:sp>
        <p:nvSpPr>
          <p:cNvPr id="6" name="Content Placeholder 2">
            <a:extLst>
              <a:ext uri="{FF2B5EF4-FFF2-40B4-BE49-F238E27FC236}">
                <a16:creationId xmlns:a16="http://schemas.microsoft.com/office/drawing/2014/main" id="{853DB353-CB12-9A47-0A53-D33FCAD20C61}"/>
              </a:ext>
            </a:extLst>
          </p:cNvPr>
          <p:cNvSpPr>
            <a:spLocks noGrp="1"/>
          </p:cNvSpPr>
          <p:nvPr>
            <p:ph idx="1"/>
          </p:nvPr>
        </p:nvSpPr>
        <p:spPr>
          <a:xfrm>
            <a:off x="380999" y="620688"/>
            <a:ext cx="8454009" cy="5532040"/>
          </a:xfrm>
        </p:spPr>
        <p:txBody>
          <a:bodyPr/>
          <a:lstStyle/>
          <a:p>
            <a:pPr>
              <a:spcBef>
                <a:spcPts val="0"/>
              </a:spcBef>
              <a:spcAft>
                <a:spcPts val="300"/>
              </a:spcAft>
            </a:pPr>
            <a:r>
              <a:rPr lang="en-GB" sz="1900" dirty="0">
                <a:solidFill>
                  <a:schemeClr val="tx1"/>
                </a:solidFill>
              </a:rPr>
              <a:t>Unlike Scotland, Wales and Northern Ireland, England is too big (317 local authorities) for informal channels to give early warning of which councils are in trouble</a:t>
            </a:r>
          </a:p>
          <a:p>
            <a:pPr>
              <a:spcBef>
                <a:spcPts val="0"/>
              </a:spcBef>
              <a:spcAft>
                <a:spcPts val="300"/>
              </a:spcAft>
            </a:pPr>
            <a:r>
              <a:rPr lang="en-GB" sz="1900" dirty="0">
                <a:solidFill>
                  <a:schemeClr val="tx1"/>
                </a:solidFill>
              </a:rPr>
              <a:t>With the Audit Commission gone, the central government department (now the Department for Levelling Up, Housing and Communities) should have stepped into the breach but had itself been heavily downsized. The political rhetoric about ‘localism’ seemed to be believed. Fragmented regulatory authority over local authority accounts and audit is a continuing problem after the UK Government’s rejection of the Redmond Review’s core proposal for an Office for Local Audit Regulation</a:t>
            </a:r>
          </a:p>
          <a:p>
            <a:pPr>
              <a:spcBef>
                <a:spcPts val="0"/>
              </a:spcBef>
              <a:spcAft>
                <a:spcPts val="300"/>
              </a:spcAft>
            </a:pPr>
            <a:r>
              <a:rPr lang="en-GB" sz="1900" dirty="0">
                <a:solidFill>
                  <a:schemeClr val="tx1"/>
                </a:solidFill>
              </a:rPr>
              <a:t>The Financial Reporting Council’s fining of Mazars in January 2022 for the inadequate audit of an unidentified local authority’s 2018-19 accounts terrified the private audit firms which sought additional cover, including the hiring of their own experts on non-investment property valuations (</a:t>
            </a:r>
            <a:r>
              <a:rPr lang="en-GB" sz="1900" dirty="0" err="1">
                <a:solidFill>
                  <a:schemeClr val="tx1"/>
                </a:solidFill>
              </a:rPr>
              <a:t>ie</a:t>
            </a:r>
            <a:r>
              <a:rPr lang="en-GB" sz="1900" dirty="0">
                <a:solidFill>
                  <a:schemeClr val="tx1"/>
                </a:solidFill>
              </a:rPr>
              <a:t> operational assets), resulting in delays and additional costs</a:t>
            </a:r>
          </a:p>
          <a:p>
            <a:pPr>
              <a:spcBef>
                <a:spcPts val="0"/>
              </a:spcBef>
              <a:spcAft>
                <a:spcPts val="300"/>
              </a:spcAft>
            </a:pPr>
            <a:r>
              <a:rPr lang="en-GB" sz="1900" dirty="0">
                <a:solidFill>
                  <a:schemeClr val="tx1"/>
                </a:solidFill>
              </a:rPr>
              <a:t>A speculation is that, if local authorities in the devolved nations had been subject to FRC quality inspection, they might also have a backlog</a:t>
            </a:r>
          </a:p>
          <a:p>
            <a:pPr>
              <a:spcBef>
                <a:spcPts val="0"/>
              </a:spcBef>
              <a:spcAft>
                <a:spcPts val="300"/>
              </a:spcAft>
            </a:pPr>
            <a:endParaRPr lang="en-GB" sz="2000" dirty="0">
              <a:solidFill>
                <a:schemeClr val="tx1"/>
              </a:solidFill>
            </a:endParaRPr>
          </a:p>
          <a:p>
            <a:pPr>
              <a:spcBef>
                <a:spcPts val="0"/>
              </a:spcBef>
              <a:spcAft>
                <a:spcPts val="300"/>
              </a:spcAft>
            </a:pPr>
            <a:endParaRPr lang="en-GB" sz="1600" dirty="0">
              <a:solidFill>
                <a:schemeClr val="tx1"/>
              </a:solidFill>
            </a:endParaRPr>
          </a:p>
          <a:p>
            <a:pPr>
              <a:spcBef>
                <a:spcPts val="0"/>
              </a:spcBef>
              <a:spcAft>
                <a:spcPts val="600"/>
              </a:spcAft>
            </a:pPr>
            <a:endParaRPr lang="en-GB" sz="1800" dirty="0">
              <a:solidFill>
                <a:schemeClr val="tx1"/>
              </a:solidFill>
            </a:endParaRPr>
          </a:p>
          <a:p>
            <a:endParaRPr lang="en-GB" sz="1800" dirty="0">
              <a:solidFill>
                <a:schemeClr val="tx1"/>
              </a:solidFill>
            </a:endParaRPr>
          </a:p>
        </p:txBody>
      </p:sp>
      <p:sp>
        <p:nvSpPr>
          <p:cNvPr id="7" name="Date Placeholder 3">
            <a:extLst>
              <a:ext uri="{FF2B5EF4-FFF2-40B4-BE49-F238E27FC236}">
                <a16:creationId xmlns:a16="http://schemas.microsoft.com/office/drawing/2014/main" id="{25AFB180-F7C2-BB0F-4140-8F3BCAD6AE9D}"/>
              </a:ext>
            </a:extLst>
          </p:cNvPr>
          <p:cNvSpPr>
            <a:spLocks noGrp="1"/>
          </p:cNvSpPr>
          <p:nvPr>
            <p:ph type="dt" sz="half" idx="10"/>
          </p:nvPr>
        </p:nvSpPr>
        <p:spPr>
          <a:xfrm>
            <a:off x="380999" y="6356176"/>
            <a:ext cx="3902969" cy="457200"/>
          </a:xfrm>
        </p:spPr>
        <p:txBody>
          <a:bodyPr/>
          <a:lstStyle/>
          <a:p>
            <a:pPr>
              <a:defRPr/>
            </a:pPr>
            <a:r>
              <a:rPr lang="en-US"/>
              <a:t>The local audit crisis in England</a:t>
            </a:r>
            <a:endParaRPr lang="en-US" dirty="0"/>
          </a:p>
        </p:txBody>
      </p:sp>
    </p:spTree>
    <p:extLst>
      <p:ext uri="{BB962C8B-B14F-4D97-AF65-F5344CB8AC3E}">
        <p14:creationId xmlns:p14="http://schemas.microsoft.com/office/powerpoint/2010/main" val="2938443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5767-6B47-4495-2E57-D10751227DFF}"/>
              </a:ext>
            </a:extLst>
          </p:cNvPr>
          <p:cNvSpPr>
            <a:spLocks noGrp="1"/>
          </p:cNvSpPr>
          <p:nvPr>
            <p:ph type="title"/>
          </p:nvPr>
        </p:nvSpPr>
        <p:spPr>
          <a:xfrm>
            <a:off x="360863" y="-73456"/>
            <a:ext cx="8382000" cy="685800"/>
          </a:xfrm>
        </p:spPr>
        <p:txBody>
          <a:bodyPr/>
          <a:lstStyle/>
          <a:p>
            <a:pPr algn="ctr"/>
            <a:r>
              <a:rPr lang="en-GB" dirty="0">
                <a:solidFill>
                  <a:schemeClr val="tx1"/>
                </a:solidFill>
              </a:rPr>
              <a:t>Consequences (1) </a:t>
            </a:r>
          </a:p>
        </p:txBody>
      </p:sp>
      <p:sp>
        <p:nvSpPr>
          <p:cNvPr id="3" name="Content Placeholder 2">
            <a:extLst>
              <a:ext uri="{FF2B5EF4-FFF2-40B4-BE49-F238E27FC236}">
                <a16:creationId xmlns:a16="http://schemas.microsoft.com/office/drawing/2014/main" id="{83C9832F-252F-4FC1-9173-0E2C5BCDE1EE}"/>
              </a:ext>
            </a:extLst>
          </p:cNvPr>
          <p:cNvSpPr>
            <a:spLocks noGrp="1"/>
          </p:cNvSpPr>
          <p:nvPr>
            <p:ph idx="1"/>
          </p:nvPr>
        </p:nvSpPr>
        <p:spPr>
          <a:xfrm>
            <a:off x="360863" y="548680"/>
            <a:ext cx="8402136" cy="5807496"/>
          </a:xfrm>
        </p:spPr>
        <p:txBody>
          <a:bodyPr/>
          <a:lstStyle/>
          <a:p>
            <a:r>
              <a:rPr lang="en-GB" sz="2000" dirty="0">
                <a:solidFill>
                  <a:srgbClr val="00213B"/>
                </a:solidFill>
              </a:rPr>
              <a:t>Only 1% of English local authorities met </a:t>
            </a:r>
            <a:r>
              <a:rPr lang="en-GB" sz="2000" dirty="0">
                <a:solidFill>
                  <a:schemeClr val="tx1"/>
                </a:solidFill>
              </a:rPr>
              <a:t>the administrative deadline </a:t>
            </a:r>
            <a:r>
              <a:rPr lang="en-GB" sz="2000" dirty="0">
                <a:solidFill>
                  <a:srgbClr val="00213B"/>
                </a:solidFill>
              </a:rPr>
              <a:t>of 30 September 2023 for the publication of audited 2022-23 accounts. </a:t>
            </a:r>
          </a:p>
          <a:p>
            <a:r>
              <a:rPr lang="en-GB" sz="2000" dirty="0">
                <a:solidFill>
                  <a:srgbClr val="00213B"/>
                </a:solidFill>
              </a:rPr>
              <a:t>There has been exceptionally bad publicity for local authorities. Few citizens read the audited accounts of their local authority but there is an expectation that these will be published with clean audit reports. Not doing so makes local authorities look incompetent or even worse, with extreme cases of Section 114 reports and failed commercial investments for financial returns tarnishing the whole sector. Local audit is now attracting wider media attention, all unfavourable</a:t>
            </a:r>
          </a:p>
          <a:p>
            <a:r>
              <a:rPr lang="en-GB" sz="2000" dirty="0">
                <a:solidFill>
                  <a:srgbClr val="00213B"/>
                </a:solidFill>
              </a:rPr>
              <a:t>UK central government reporting has recovered faster from Covid-19 than for local authorities, with more departments publishing before Westminster’s July recess. (Accounts cannot be laid when Parliament is not in session.) The accounts of the Ministry of Justice and the </a:t>
            </a:r>
            <a:r>
              <a:rPr lang="en-GB" sz="2000" dirty="0">
                <a:solidFill>
                  <a:schemeClr val="tx1"/>
                </a:solidFill>
              </a:rPr>
              <a:t>Department of Culture, Media and Sport are still delayed beyond the recess because of their dependence on local authority data</a:t>
            </a:r>
          </a:p>
          <a:p>
            <a:pPr marL="0" indent="0">
              <a:buNone/>
            </a:pPr>
            <a:endParaRPr lang="en-GB" sz="1800" dirty="0">
              <a:solidFill>
                <a:schemeClr val="tx1"/>
              </a:solidFill>
            </a:endParaRPr>
          </a:p>
          <a:p>
            <a:endParaRPr lang="en-GB" sz="1800" dirty="0">
              <a:solidFill>
                <a:srgbClr val="FF0000"/>
              </a:solidFill>
            </a:endParaRPr>
          </a:p>
        </p:txBody>
      </p:sp>
      <p:sp>
        <p:nvSpPr>
          <p:cNvPr id="4" name="Date Placeholder 3">
            <a:extLst>
              <a:ext uri="{FF2B5EF4-FFF2-40B4-BE49-F238E27FC236}">
                <a16:creationId xmlns:a16="http://schemas.microsoft.com/office/drawing/2014/main" id="{EAE6CF53-C679-C991-0B66-34B5F55EEA7D}"/>
              </a:ext>
            </a:extLst>
          </p:cNvPr>
          <p:cNvSpPr>
            <a:spLocks noGrp="1"/>
          </p:cNvSpPr>
          <p:nvPr>
            <p:ph type="dt" sz="half" idx="10"/>
          </p:nvPr>
        </p:nvSpPr>
        <p:spPr/>
        <p:txBody>
          <a:bodyPr/>
          <a:lstStyle/>
          <a:p>
            <a:pPr>
              <a:defRPr/>
            </a:pPr>
            <a:r>
              <a:rPr lang="en-US"/>
              <a:t>The local audit crisis in England</a:t>
            </a:r>
            <a:endParaRPr lang="en-US" dirty="0"/>
          </a:p>
        </p:txBody>
      </p:sp>
    </p:spTree>
    <p:extLst>
      <p:ext uri="{BB962C8B-B14F-4D97-AF65-F5344CB8AC3E}">
        <p14:creationId xmlns:p14="http://schemas.microsoft.com/office/powerpoint/2010/main" val="1734829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5767-6B47-4495-2E57-D10751227DFF}"/>
              </a:ext>
            </a:extLst>
          </p:cNvPr>
          <p:cNvSpPr>
            <a:spLocks noGrp="1"/>
          </p:cNvSpPr>
          <p:nvPr>
            <p:ph type="title"/>
          </p:nvPr>
        </p:nvSpPr>
        <p:spPr>
          <a:xfrm>
            <a:off x="360863" y="-73456"/>
            <a:ext cx="8382000" cy="685800"/>
          </a:xfrm>
        </p:spPr>
        <p:txBody>
          <a:bodyPr/>
          <a:lstStyle/>
          <a:p>
            <a:pPr algn="ctr"/>
            <a:r>
              <a:rPr lang="en-GB" dirty="0">
                <a:solidFill>
                  <a:schemeClr val="tx1"/>
                </a:solidFill>
              </a:rPr>
              <a:t>Consequences (2) </a:t>
            </a:r>
          </a:p>
        </p:txBody>
      </p:sp>
      <p:sp>
        <p:nvSpPr>
          <p:cNvPr id="3" name="Content Placeholder 2">
            <a:extLst>
              <a:ext uri="{FF2B5EF4-FFF2-40B4-BE49-F238E27FC236}">
                <a16:creationId xmlns:a16="http://schemas.microsoft.com/office/drawing/2014/main" id="{83C9832F-252F-4FC1-9173-0E2C5BCDE1EE}"/>
              </a:ext>
            </a:extLst>
          </p:cNvPr>
          <p:cNvSpPr>
            <a:spLocks noGrp="1"/>
          </p:cNvSpPr>
          <p:nvPr>
            <p:ph idx="1"/>
          </p:nvPr>
        </p:nvSpPr>
        <p:spPr>
          <a:xfrm>
            <a:off x="360863" y="548680"/>
            <a:ext cx="8402136" cy="5807496"/>
          </a:xfrm>
        </p:spPr>
        <p:txBody>
          <a:bodyPr/>
          <a:lstStyle/>
          <a:p>
            <a:r>
              <a:rPr lang="en-GB" sz="2000" dirty="0">
                <a:solidFill>
                  <a:schemeClr val="tx1"/>
                </a:solidFill>
              </a:rPr>
              <a:t>Value-for-Money auditing was downgraded in importance when the Audit Commission was abolished. The accumulated backlog has further diminished VFM work which has to be done in good time to be useful to stakeholders</a:t>
            </a:r>
          </a:p>
          <a:p>
            <a:r>
              <a:rPr lang="en-GB" sz="2000" dirty="0">
                <a:solidFill>
                  <a:schemeClr val="tx1"/>
                </a:solidFill>
              </a:rPr>
              <a:t>The UK Whole of Government Accounts have been delayed by the local audit crisis and by non-submissions by local authorities to the OSCAR-2 system. There has been damage to the quality of WGA 2021-22 due to 157 UK local authorities not making returns and the use of unaudited data for a large number of those</a:t>
            </a:r>
          </a:p>
          <a:p>
            <a:r>
              <a:rPr lang="en-GB" sz="2000" dirty="0">
                <a:solidFill>
                  <a:schemeClr val="tx1"/>
                </a:solidFill>
              </a:rPr>
              <a:t>Risk of damage to the timeliness of NHS audits for which the private audit firms often use the same audit teams</a:t>
            </a:r>
          </a:p>
          <a:p>
            <a:r>
              <a:rPr lang="en-GB" sz="2000" dirty="0">
                <a:solidFill>
                  <a:schemeClr val="tx1"/>
                </a:solidFill>
              </a:rPr>
              <a:t>Risk of contagion to the devolved nations. If the large private audit firms find local audit in England unprofitable and too much trouble, their interest in local audit in the devolved nations might decline. I strongly support mixed procurement of public audit, as is practised by Audit Scotland and the National Audit Office, but that support is conditional on there being learning benefits and assistance with workload peaks</a:t>
            </a:r>
          </a:p>
          <a:p>
            <a:endParaRPr lang="en-GB" sz="1800" dirty="0">
              <a:solidFill>
                <a:schemeClr val="tx1"/>
              </a:solidFill>
            </a:endParaRPr>
          </a:p>
          <a:p>
            <a:endParaRPr lang="en-GB" sz="1800" dirty="0">
              <a:solidFill>
                <a:srgbClr val="FF0000"/>
              </a:solidFill>
            </a:endParaRPr>
          </a:p>
        </p:txBody>
      </p:sp>
      <p:sp>
        <p:nvSpPr>
          <p:cNvPr id="4" name="Date Placeholder 3">
            <a:extLst>
              <a:ext uri="{FF2B5EF4-FFF2-40B4-BE49-F238E27FC236}">
                <a16:creationId xmlns:a16="http://schemas.microsoft.com/office/drawing/2014/main" id="{EAE6CF53-C679-C991-0B66-34B5F55EEA7D}"/>
              </a:ext>
            </a:extLst>
          </p:cNvPr>
          <p:cNvSpPr>
            <a:spLocks noGrp="1"/>
          </p:cNvSpPr>
          <p:nvPr>
            <p:ph type="dt" sz="half" idx="10"/>
          </p:nvPr>
        </p:nvSpPr>
        <p:spPr/>
        <p:txBody>
          <a:bodyPr/>
          <a:lstStyle/>
          <a:p>
            <a:pPr>
              <a:defRPr/>
            </a:pPr>
            <a:r>
              <a:rPr lang="en-US" dirty="0"/>
              <a:t>The local audit crisis in England</a:t>
            </a:r>
          </a:p>
        </p:txBody>
      </p:sp>
    </p:spTree>
    <p:extLst>
      <p:ext uri="{BB962C8B-B14F-4D97-AF65-F5344CB8AC3E}">
        <p14:creationId xmlns:p14="http://schemas.microsoft.com/office/powerpoint/2010/main" val="3783042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5767-6B47-4495-2E57-D10751227DFF}"/>
              </a:ext>
            </a:extLst>
          </p:cNvPr>
          <p:cNvSpPr>
            <a:spLocks noGrp="1"/>
          </p:cNvSpPr>
          <p:nvPr>
            <p:ph type="title"/>
          </p:nvPr>
        </p:nvSpPr>
        <p:spPr>
          <a:xfrm>
            <a:off x="380999" y="44624"/>
            <a:ext cx="8382000" cy="685800"/>
          </a:xfrm>
        </p:spPr>
        <p:txBody>
          <a:bodyPr/>
          <a:lstStyle/>
          <a:p>
            <a:pPr algn="ctr"/>
            <a:r>
              <a:rPr lang="en-GB" dirty="0">
                <a:solidFill>
                  <a:schemeClr val="tx1"/>
                </a:solidFill>
              </a:rPr>
              <a:t>Remedies (1): What should happen</a:t>
            </a:r>
          </a:p>
        </p:txBody>
      </p:sp>
      <p:sp>
        <p:nvSpPr>
          <p:cNvPr id="3" name="Content Placeholder 2">
            <a:extLst>
              <a:ext uri="{FF2B5EF4-FFF2-40B4-BE49-F238E27FC236}">
                <a16:creationId xmlns:a16="http://schemas.microsoft.com/office/drawing/2014/main" id="{83C9832F-252F-4FC1-9173-0E2C5BCDE1EE}"/>
              </a:ext>
            </a:extLst>
          </p:cNvPr>
          <p:cNvSpPr>
            <a:spLocks noGrp="1"/>
          </p:cNvSpPr>
          <p:nvPr>
            <p:ph idx="1"/>
          </p:nvPr>
        </p:nvSpPr>
        <p:spPr>
          <a:xfrm>
            <a:off x="215515" y="561256"/>
            <a:ext cx="8712967" cy="5735488"/>
          </a:xfrm>
        </p:spPr>
        <p:txBody>
          <a:bodyPr/>
          <a:lstStyle/>
          <a:p>
            <a:r>
              <a:rPr lang="en-GB" sz="1900" dirty="0">
                <a:solidFill>
                  <a:schemeClr val="tx1"/>
                </a:solidFill>
              </a:rPr>
              <a:t>Accept that this is a system-wide mess and that attributing blame between local authorities, private auditors, government departments and regulators will make things worse. This will involve paying private auditors a lot more money even if one feels they do not deserve it</a:t>
            </a:r>
          </a:p>
          <a:p>
            <a:r>
              <a:rPr lang="en-GB" sz="1900" dirty="0">
                <a:solidFill>
                  <a:schemeClr val="tx1"/>
                </a:solidFill>
              </a:rPr>
              <a:t>Establish Redmond’s Office for Local Audit Regulation and make that the system leader. The 2018  Kingman Report damaged the reputation of the FRC in 2018 and the claim that there is no parliamentary time for legislation to establish the Audit Reporting and Governance Authority is laughable. That delay is symptomatic of a culture of campaigning rather than governing. OLAR could then focus on the specific reporting and audit needs of the local government sector, including Value-for-Money work, which are not the same as for the private corporate sector</a:t>
            </a:r>
          </a:p>
          <a:p>
            <a:r>
              <a:rPr lang="en-GB" sz="1900" dirty="0">
                <a:solidFill>
                  <a:schemeClr val="tx1"/>
                </a:solidFill>
              </a:rPr>
              <a:t>Re-establish a public sector local audit capacity for England so that there can be a return to mixed procurement. Whether this should be part of OLAR is a matter for debate</a:t>
            </a:r>
          </a:p>
          <a:p>
            <a:r>
              <a:rPr lang="en-GB" sz="1900" dirty="0">
                <a:solidFill>
                  <a:schemeClr val="tx1"/>
                </a:solidFill>
              </a:rPr>
              <a:t>Work out where the Office for Local Government fits in</a:t>
            </a:r>
          </a:p>
          <a:p>
            <a:r>
              <a:rPr lang="en-GB" sz="1900" dirty="0">
                <a:solidFill>
                  <a:schemeClr val="tx1"/>
                </a:solidFill>
              </a:rPr>
              <a:t>Local authorities should reverse the decline in financial reporting capacity and accept that the Treasury and the Financial Reporting Advisory Board want consistent accounting practices across the UK public sector</a:t>
            </a:r>
          </a:p>
          <a:p>
            <a:endParaRPr lang="en-GB" sz="2000" dirty="0">
              <a:solidFill>
                <a:schemeClr val="tx1"/>
              </a:solidFill>
            </a:endParaRPr>
          </a:p>
          <a:p>
            <a:endParaRPr lang="en-GB" sz="2000" dirty="0">
              <a:solidFill>
                <a:schemeClr val="tx1"/>
              </a:solidFill>
            </a:endParaRPr>
          </a:p>
          <a:p>
            <a:endParaRPr lang="en-GB" sz="1800" dirty="0">
              <a:solidFill>
                <a:schemeClr val="tx1"/>
              </a:solidFill>
            </a:endParaRPr>
          </a:p>
        </p:txBody>
      </p:sp>
      <p:sp>
        <p:nvSpPr>
          <p:cNvPr id="4" name="Date Placeholder 3">
            <a:extLst>
              <a:ext uri="{FF2B5EF4-FFF2-40B4-BE49-F238E27FC236}">
                <a16:creationId xmlns:a16="http://schemas.microsoft.com/office/drawing/2014/main" id="{EAE6CF53-C679-C991-0B66-34B5F55EEA7D}"/>
              </a:ext>
            </a:extLst>
          </p:cNvPr>
          <p:cNvSpPr>
            <a:spLocks noGrp="1"/>
          </p:cNvSpPr>
          <p:nvPr>
            <p:ph type="dt" sz="half" idx="10"/>
          </p:nvPr>
        </p:nvSpPr>
        <p:spPr/>
        <p:txBody>
          <a:bodyPr/>
          <a:lstStyle/>
          <a:p>
            <a:pPr>
              <a:defRPr/>
            </a:pPr>
            <a:r>
              <a:rPr lang="en-US"/>
              <a:t>The local audit crisis in England</a:t>
            </a:r>
            <a:endParaRPr lang="en-US" dirty="0"/>
          </a:p>
        </p:txBody>
      </p:sp>
    </p:spTree>
    <p:extLst>
      <p:ext uri="{BB962C8B-B14F-4D97-AF65-F5344CB8AC3E}">
        <p14:creationId xmlns:p14="http://schemas.microsoft.com/office/powerpoint/2010/main" val="971565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5767-6B47-4495-2E57-D10751227DFF}"/>
              </a:ext>
            </a:extLst>
          </p:cNvPr>
          <p:cNvSpPr>
            <a:spLocks noGrp="1"/>
          </p:cNvSpPr>
          <p:nvPr>
            <p:ph type="title"/>
          </p:nvPr>
        </p:nvSpPr>
        <p:spPr>
          <a:xfrm>
            <a:off x="380999" y="-27384"/>
            <a:ext cx="8382000" cy="685800"/>
          </a:xfrm>
        </p:spPr>
        <p:txBody>
          <a:bodyPr/>
          <a:lstStyle/>
          <a:p>
            <a:pPr algn="ctr"/>
            <a:r>
              <a:rPr lang="en-GB" dirty="0">
                <a:solidFill>
                  <a:schemeClr val="tx1"/>
                </a:solidFill>
              </a:rPr>
              <a:t>Remedies (2): What is likely to happen</a:t>
            </a:r>
          </a:p>
        </p:txBody>
      </p:sp>
      <p:sp>
        <p:nvSpPr>
          <p:cNvPr id="3" name="Content Placeholder 2">
            <a:extLst>
              <a:ext uri="{FF2B5EF4-FFF2-40B4-BE49-F238E27FC236}">
                <a16:creationId xmlns:a16="http://schemas.microsoft.com/office/drawing/2014/main" id="{83C9832F-252F-4FC1-9173-0E2C5BCDE1EE}"/>
              </a:ext>
            </a:extLst>
          </p:cNvPr>
          <p:cNvSpPr>
            <a:spLocks noGrp="1"/>
          </p:cNvSpPr>
          <p:nvPr>
            <p:ph idx="1"/>
          </p:nvPr>
        </p:nvSpPr>
        <p:spPr>
          <a:xfrm>
            <a:off x="380998" y="501824"/>
            <a:ext cx="8655498" cy="5735488"/>
          </a:xfrm>
        </p:spPr>
        <p:txBody>
          <a:bodyPr/>
          <a:lstStyle/>
          <a:p>
            <a:pPr>
              <a:spcBef>
                <a:spcPts val="0"/>
              </a:spcBef>
              <a:spcAft>
                <a:spcPts val="600"/>
              </a:spcAft>
            </a:pPr>
            <a:r>
              <a:rPr lang="en-GB" sz="1700" dirty="0">
                <a:solidFill>
                  <a:schemeClr val="tx1"/>
                </a:solidFill>
              </a:rPr>
              <a:t>The fact that there were three separate consultations (DLUHC, NAO and CIPFA-LASAAC), orchestrated by the FRC, illustrates the existing fragmentation</a:t>
            </a:r>
          </a:p>
          <a:p>
            <a:pPr>
              <a:spcBef>
                <a:spcPts val="0"/>
              </a:spcBef>
              <a:spcAft>
                <a:spcPts val="600"/>
              </a:spcAft>
            </a:pPr>
            <a:r>
              <a:rPr lang="en-GB" sz="1700" dirty="0">
                <a:solidFill>
                  <a:schemeClr val="tx1"/>
                </a:solidFill>
              </a:rPr>
              <a:t>The backstop date of 30 September 2024 for all outstanding accounts up to 2022-23 proposed by DLUHC is probably reasonable. But the proliferation of qualified and disclaimed opinions will lead to disastrous publicity for local authorities as a whole. Those local authorities which have published their unaudited accounts in reasonable time but which have not been audited will feel aggrieved when lists of non-compliers are published. Establishing opening balances after clearance of the backlog could be problematic</a:t>
            </a:r>
          </a:p>
          <a:p>
            <a:pPr>
              <a:spcBef>
                <a:spcPts val="0"/>
              </a:spcBef>
              <a:spcAft>
                <a:spcPts val="600"/>
              </a:spcAft>
            </a:pPr>
            <a:r>
              <a:rPr lang="en-GB" sz="1700" dirty="0">
                <a:solidFill>
                  <a:schemeClr val="tx1"/>
                </a:solidFill>
              </a:rPr>
              <a:t>The CIPFA-LASAAC proposals for 2023-24 and 2024-25 apply only to England and are modest, relating to (a) voluntary use of indexation for non-investment properties, and (b) reduced pensions disclosures. It is unclear what complications will arise (e.g. choice of indexes for types of assets and geographical locations) and how much time, if any, these relaxations will save preparers and auditors</a:t>
            </a:r>
          </a:p>
          <a:p>
            <a:pPr>
              <a:spcBef>
                <a:spcPts val="0"/>
              </a:spcBef>
              <a:spcAft>
                <a:spcPts val="600"/>
              </a:spcAft>
            </a:pPr>
            <a:r>
              <a:rPr lang="en-GB" sz="1700" dirty="0">
                <a:solidFill>
                  <a:schemeClr val="tx1"/>
                </a:solidFill>
              </a:rPr>
              <a:t>The FRC has suspended audit quality inspections for years up to 2022-23, with ICAEW following suit for those it conducts. What will happen when Audit Quality Reviews recommence for 2023-24 onwards?</a:t>
            </a:r>
          </a:p>
          <a:p>
            <a:pPr algn="l">
              <a:buFont typeface="Arial" panose="020B0604020202020204" pitchFamily="34" charset="0"/>
              <a:buChar char="•"/>
            </a:pPr>
            <a:r>
              <a:rPr lang="en-GB" sz="1700" dirty="0">
                <a:solidFill>
                  <a:schemeClr val="tx1"/>
                </a:solidFill>
              </a:rPr>
              <a:t>Will the backstop dates for audited accounts for later years lead to a lot of qualified and disclaimed opinions? These are dates are: 2023-24: 31 May 2025;  2024-25: 31 March 2026; 2025-26: 31 January 2027; 2026-27: 30 November 2027; 2027-28: 30 November 2028</a:t>
            </a:r>
          </a:p>
          <a:p>
            <a:pPr>
              <a:spcBef>
                <a:spcPts val="0"/>
              </a:spcBef>
              <a:spcAft>
                <a:spcPts val="600"/>
              </a:spcAft>
            </a:pPr>
            <a:endParaRPr lang="en-GB" sz="1700" dirty="0">
              <a:solidFill>
                <a:schemeClr val="tx1"/>
              </a:solidFill>
            </a:endParaRPr>
          </a:p>
          <a:p>
            <a:endParaRPr lang="en-GB" sz="1800" dirty="0">
              <a:solidFill>
                <a:schemeClr val="tx1"/>
              </a:solidFill>
            </a:endParaRPr>
          </a:p>
          <a:p>
            <a:endParaRPr lang="en-GB" sz="1800" dirty="0">
              <a:solidFill>
                <a:schemeClr val="tx1"/>
              </a:solidFill>
            </a:endParaRPr>
          </a:p>
        </p:txBody>
      </p:sp>
      <p:sp>
        <p:nvSpPr>
          <p:cNvPr id="4" name="Date Placeholder 3">
            <a:extLst>
              <a:ext uri="{FF2B5EF4-FFF2-40B4-BE49-F238E27FC236}">
                <a16:creationId xmlns:a16="http://schemas.microsoft.com/office/drawing/2014/main" id="{EAE6CF53-C679-C991-0B66-34B5F55EEA7D}"/>
              </a:ext>
            </a:extLst>
          </p:cNvPr>
          <p:cNvSpPr>
            <a:spLocks noGrp="1"/>
          </p:cNvSpPr>
          <p:nvPr>
            <p:ph type="dt" sz="half" idx="10"/>
          </p:nvPr>
        </p:nvSpPr>
        <p:spPr/>
        <p:txBody>
          <a:bodyPr/>
          <a:lstStyle/>
          <a:p>
            <a:pPr>
              <a:defRPr/>
            </a:pPr>
            <a:r>
              <a:rPr lang="en-US"/>
              <a:t>The local audit crisis in England</a:t>
            </a:r>
            <a:endParaRPr lang="en-US" dirty="0"/>
          </a:p>
        </p:txBody>
      </p:sp>
    </p:spTree>
    <p:extLst>
      <p:ext uri="{BB962C8B-B14F-4D97-AF65-F5344CB8AC3E}">
        <p14:creationId xmlns:p14="http://schemas.microsoft.com/office/powerpoint/2010/main" val="1933033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5767-6B47-4495-2E57-D10751227DFF}"/>
              </a:ext>
            </a:extLst>
          </p:cNvPr>
          <p:cNvSpPr>
            <a:spLocks noGrp="1"/>
          </p:cNvSpPr>
          <p:nvPr>
            <p:ph type="title"/>
          </p:nvPr>
        </p:nvSpPr>
        <p:spPr>
          <a:xfrm>
            <a:off x="380999" y="44624"/>
            <a:ext cx="8382000" cy="685800"/>
          </a:xfrm>
        </p:spPr>
        <p:txBody>
          <a:bodyPr/>
          <a:lstStyle/>
          <a:p>
            <a:pPr algn="ctr"/>
            <a:r>
              <a:rPr lang="en-GB" dirty="0">
                <a:solidFill>
                  <a:schemeClr val="tx1"/>
                </a:solidFill>
              </a:rPr>
              <a:t>Suggested Answers to Opening Questions</a:t>
            </a:r>
          </a:p>
        </p:txBody>
      </p:sp>
      <p:sp>
        <p:nvSpPr>
          <p:cNvPr id="3" name="Content Placeholder 2">
            <a:extLst>
              <a:ext uri="{FF2B5EF4-FFF2-40B4-BE49-F238E27FC236}">
                <a16:creationId xmlns:a16="http://schemas.microsoft.com/office/drawing/2014/main" id="{83C9832F-252F-4FC1-9173-0E2C5BCDE1EE}"/>
              </a:ext>
            </a:extLst>
          </p:cNvPr>
          <p:cNvSpPr>
            <a:spLocks noGrp="1"/>
          </p:cNvSpPr>
          <p:nvPr>
            <p:ph idx="1"/>
          </p:nvPr>
        </p:nvSpPr>
        <p:spPr>
          <a:xfrm>
            <a:off x="380999" y="730424"/>
            <a:ext cx="8382000" cy="5625752"/>
          </a:xfrm>
        </p:spPr>
        <p:txBody>
          <a:bodyPr/>
          <a:lstStyle/>
          <a:p>
            <a:pPr>
              <a:spcBef>
                <a:spcPts val="0"/>
              </a:spcBef>
              <a:spcAft>
                <a:spcPts val="600"/>
              </a:spcAft>
              <a:buFont typeface="+mj-lt"/>
              <a:buAutoNum type="arabicParenR"/>
            </a:pPr>
            <a:r>
              <a:rPr lang="en-GB" sz="1800" dirty="0">
                <a:solidFill>
                  <a:schemeClr val="tx1"/>
                </a:solidFill>
              </a:rPr>
              <a:t>Why do Scotland, Wales and Northern Ireland not have an audit backlog? </a:t>
            </a:r>
            <a:r>
              <a:rPr lang="en-GB" sz="1800" dirty="0">
                <a:solidFill>
                  <a:srgbClr val="0070C0"/>
                </a:solidFill>
              </a:rPr>
              <a:t>They kept their public sector audit capacity and are sufficiently small for informal mechanisms of surveillance to work. Not being quality assured by the FRC might also have been a factor</a:t>
            </a:r>
          </a:p>
          <a:p>
            <a:pPr>
              <a:spcBef>
                <a:spcPts val="0"/>
              </a:spcBef>
              <a:spcAft>
                <a:spcPts val="600"/>
              </a:spcAft>
              <a:buFont typeface="+mj-lt"/>
              <a:buAutoNum type="arabicParenR"/>
            </a:pPr>
            <a:r>
              <a:rPr lang="en-GB" sz="1800" dirty="0">
                <a:solidFill>
                  <a:schemeClr val="tx1"/>
                </a:solidFill>
              </a:rPr>
              <a:t>To what extent is the English problem about a lack of capacity in local authorities for timely accounts preparation, due to the accounting becoming more complicated and/or due to the loss of capacity due to austerity? </a:t>
            </a:r>
            <a:r>
              <a:rPr lang="en-GB" sz="1800" dirty="0">
                <a:solidFill>
                  <a:srgbClr val="0070C0"/>
                </a:solidFill>
              </a:rPr>
              <a:t>Both are present but the proportions are unknowable. Shortfalls in capacity lead to slower and worse quality accounts preparation. Some local authorities have published unaudited accounts, but their auditors are too busy elsewhere</a:t>
            </a:r>
          </a:p>
          <a:p>
            <a:pPr>
              <a:spcBef>
                <a:spcPts val="0"/>
              </a:spcBef>
              <a:spcAft>
                <a:spcPts val="1200"/>
              </a:spcAft>
              <a:buFont typeface="+mj-lt"/>
              <a:buAutoNum type="arabicParenR"/>
            </a:pPr>
            <a:r>
              <a:rPr lang="en-GB" sz="1800" dirty="0">
                <a:solidFill>
                  <a:schemeClr val="tx1"/>
                </a:solidFill>
              </a:rPr>
              <a:t>How will the media and the public interpret a huge number of qualified and disclaimed accounts when the backstop proposals are implemented? </a:t>
            </a:r>
            <a:r>
              <a:rPr lang="en-GB" sz="1800" dirty="0">
                <a:solidFill>
                  <a:srgbClr val="0070C0"/>
                </a:solidFill>
              </a:rPr>
              <a:t>Local authorities will get the blame when the backstop proposals produce a large number of qualified and disclaimed accounts. There could be further problems  when audit quality inspections resume and temporary relaxations in accounting standards expire</a:t>
            </a:r>
          </a:p>
          <a:p>
            <a:pPr marL="0" indent="0">
              <a:buNone/>
            </a:pPr>
            <a:r>
              <a:rPr lang="en-GB" sz="2000" b="1" dirty="0">
                <a:solidFill>
                  <a:schemeClr val="tx1"/>
                </a:solidFill>
              </a:rPr>
              <a:t>Thanks for listening. Questions and comments would be greatly appreciated, either now or by emailing david.heald@glasgow.ac.uk</a:t>
            </a:r>
          </a:p>
          <a:p>
            <a:pPr marL="0" indent="0">
              <a:buNone/>
            </a:pPr>
            <a:endParaRPr lang="en-GB" sz="1800" dirty="0">
              <a:solidFill>
                <a:schemeClr val="tx1"/>
              </a:solidFill>
            </a:endParaRPr>
          </a:p>
        </p:txBody>
      </p:sp>
      <p:sp>
        <p:nvSpPr>
          <p:cNvPr id="4" name="Date Placeholder 3">
            <a:extLst>
              <a:ext uri="{FF2B5EF4-FFF2-40B4-BE49-F238E27FC236}">
                <a16:creationId xmlns:a16="http://schemas.microsoft.com/office/drawing/2014/main" id="{EAE6CF53-C679-C991-0B66-34B5F55EEA7D}"/>
              </a:ext>
            </a:extLst>
          </p:cNvPr>
          <p:cNvSpPr>
            <a:spLocks noGrp="1"/>
          </p:cNvSpPr>
          <p:nvPr>
            <p:ph type="dt" sz="half" idx="10"/>
          </p:nvPr>
        </p:nvSpPr>
        <p:spPr/>
        <p:txBody>
          <a:bodyPr/>
          <a:lstStyle/>
          <a:p>
            <a:pPr>
              <a:defRPr/>
            </a:pPr>
            <a:r>
              <a:rPr lang="en-US" dirty="0"/>
              <a:t>The local audit crisis in England</a:t>
            </a:r>
          </a:p>
        </p:txBody>
      </p:sp>
    </p:spTree>
    <p:extLst>
      <p:ext uri="{BB962C8B-B14F-4D97-AF65-F5344CB8AC3E}">
        <p14:creationId xmlns:p14="http://schemas.microsoft.com/office/powerpoint/2010/main" val="2853035878"/>
      </p:ext>
    </p:extLst>
  </p:cSld>
  <p:clrMapOvr>
    <a:masterClrMapping/>
  </p:clrMapOvr>
</p:sld>
</file>

<file path=ppt/theme/theme1.xml><?xml version="1.0" encoding="utf-8"?>
<a:theme xmlns:a="http://schemas.openxmlformats.org/drawingml/2006/main" name="ASBusiness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2400" b="0" i="0" u="none" strike="noStrike" cap="none" normalizeH="0" baseline="0">
            <a:ln>
              <a:noFill/>
            </a:ln>
            <a:solidFill>
              <a:schemeClr val="tx1"/>
            </a:solidFill>
            <a:effectLst/>
            <a:latin typeface="Arial" panose="020B0604020202090204" pitchFamily="34" charset="0"/>
            <a:ea typeface="ＭＳ Ｐゴシック" panose="020B0600070205080204" pitchFamily="34" charset="-128"/>
            <a:cs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2400" b="0" i="0" u="none" strike="noStrike" cap="none" normalizeH="0" baseline="0">
            <a:ln>
              <a:noFill/>
            </a:ln>
            <a:solidFill>
              <a:schemeClr val="tx1"/>
            </a:solidFill>
            <a:effectLst/>
            <a:latin typeface="Arial" panose="020B0604020202090204" pitchFamily="34" charset="0"/>
            <a:ea typeface="ＭＳ Ｐゴシック" panose="020B0600070205080204" pitchFamily="34" charset="-128"/>
            <a:cs typeface="ＭＳ Ｐゴシック" panose="020B0600070205080204" pitchFamily="34"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ASBusinessSchool</Template>
  <TotalTime>483</TotalTime>
  <Words>1692</Words>
  <Application>Microsoft Office PowerPoint</Application>
  <PresentationFormat>On-screen Show (4:3)</PresentationFormat>
  <Paragraphs>65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Arial</vt:lpstr>
      <vt:lpstr>Calibri</vt:lpstr>
      <vt:lpstr>Garamond</vt:lpstr>
      <vt:lpstr>ASBusinessSchool</vt:lpstr>
      <vt:lpstr>The Local Audit Crisis in England </vt:lpstr>
      <vt:lpstr>Questions to think about during presentation</vt:lpstr>
      <vt:lpstr>Causes (1)</vt:lpstr>
      <vt:lpstr>Causes (2)</vt:lpstr>
      <vt:lpstr>Consequences (1) </vt:lpstr>
      <vt:lpstr>Consequences (2) </vt:lpstr>
      <vt:lpstr>Remedies (1): What should happen</vt:lpstr>
      <vt:lpstr>Remedies (2): What is likely to happen</vt:lpstr>
      <vt:lpstr>Suggested Answers to Opening Questions</vt:lpstr>
    </vt:vector>
  </TitlesOfParts>
  <Company>University of Glasgow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ASBS PowerPoint template, version 2</dc:title>
  <dc:creator>Marion Fisher</dc:creator>
  <cp:lastModifiedBy>David Heald</cp:lastModifiedBy>
  <cp:revision>794</cp:revision>
  <cp:lastPrinted>2023-02-23T14:00:18Z</cp:lastPrinted>
  <dcterms:created xsi:type="dcterms:W3CDTF">2023-02-23T14:00:18Z</dcterms:created>
  <dcterms:modified xsi:type="dcterms:W3CDTF">2024-04-22T09:34:32Z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ea">
    <vt:lpwstr>Toolkits</vt:lpwstr>
  </property>
  <property fmtid="{D5CDD505-2E9C-101B-9397-08002B2CF9AE}" pid="3" name="KSOProductBuildVer">
    <vt:lpwstr>1033-3.1.5.6233</vt:lpwstr>
  </property>
</Properties>
</file>